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5"/>
  </p:notesMasterIdLst>
  <p:sldIdLst>
    <p:sldId id="275" r:id="rId2"/>
    <p:sldId id="258" r:id="rId3"/>
    <p:sldId id="278" r:id="rId4"/>
    <p:sldId id="279" r:id="rId5"/>
    <p:sldId id="280" r:id="rId6"/>
    <p:sldId id="284" r:id="rId7"/>
    <p:sldId id="273" r:id="rId8"/>
    <p:sldId id="274" r:id="rId9"/>
    <p:sldId id="276" r:id="rId10"/>
    <p:sldId id="281" r:id="rId11"/>
    <p:sldId id="282" r:id="rId12"/>
    <p:sldId id="283" r:id="rId13"/>
    <p:sldId id="277" r:id="rId14"/>
  </p:sldIdLst>
  <p:sldSz cx="9144000" cy="6858000" type="screen4x3"/>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4624" autoAdjust="0"/>
  </p:normalViewPr>
  <p:slideViewPr>
    <p:cSldViewPr>
      <p:cViewPr varScale="1">
        <p:scale>
          <a:sx n="82" d="100"/>
          <a:sy n="82" d="100"/>
        </p:scale>
        <p:origin x="-996" y="-96"/>
      </p:cViewPr>
      <p:guideLst>
        <p:guide orient="horz" pos="2160"/>
        <p:guide pos="2880"/>
      </p:guideLst>
    </p:cSldViewPr>
  </p:slideViewPr>
  <p:outlineViewPr>
    <p:cViewPr>
      <p:scale>
        <a:sx n="33" d="100"/>
        <a:sy n="33" d="100"/>
      </p:scale>
      <p:origin x="48" y="319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1B8009-27CD-49C9-908A-6588523264E5}" type="datetimeFigureOut">
              <a:rPr lang="en-US" smtClean="0"/>
              <a:pPr/>
              <a:t>03-09-2021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22A591-7298-49F1-B132-74E3B4366C6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E22A591-7298-49F1-B132-74E3B4366C65}"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E22A591-7298-49F1-B132-74E3B4366C65}"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E22A591-7298-49F1-B132-74E3B4366C65}"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D4E07193-FCE2-4479-BFFF-5FE0A56C1A6B}" type="datetime1">
              <a:rPr lang="en-US" smtClean="0"/>
              <a:pPr/>
              <a:t>03-09-2021</a:t>
            </a:fld>
            <a:endParaRPr lang="en-US"/>
          </a:p>
        </p:txBody>
      </p:sp>
      <p:sp>
        <p:nvSpPr>
          <p:cNvPr id="5" name="Footer Placeholder 4"/>
          <p:cNvSpPr>
            <a:spLocks noGrp="1"/>
          </p:cNvSpPr>
          <p:nvPr>
            <p:ph type="ftr" sz="quarter" idx="11"/>
          </p:nvPr>
        </p:nvSpPr>
        <p:spPr/>
        <p:txBody>
          <a:bodyPr/>
          <a:lstStyle/>
          <a:p>
            <a:r>
              <a:rPr lang="vi-VN" smtClean="0"/>
              <a:t>GV: Vũ Thị Thư</a:t>
            </a:r>
            <a:endParaRPr lang="en-US"/>
          </a:p>
        </p:txBody>
      </p:sp>
      <p:sp>
        <p:nvSpPr>
          <p:cNvPr id="6" name="Slide Number Placeholder 5"/>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1E17ACA1-B368-4BA8-90EB-FC66CBD50688}" type="datetime1">
              <a:rPr lang="en-US" smtClean="0"/>
              <a:pPr/>
              <a:t>03-09-2021</a:t>
            </a:fld>
            <a:endParaRPr lang="en-US"/>
          </a:p>
        </p:txBody>
      </p:sp>
      <p:sp>
        <p:nvSpPr>
          <p:cNvPr id="5" name="Footer Placeholder 4"/>
          <p:cNvSpPr>
            <a:spLocks noGrp="1"/>
          </p:cNvSpPr>
          <p:nvPr>
            <p:ph type="ftr" sz="quarter" idx="11"/>
          </p:nvPr>
        </p:nvSpPr>
        <p:spPr/>
        <p:txBody>
          <a:bodyPr/>
          <a:lstStyle/>
          <a:p>
            <a:r>
              <a:rPr lang="vi-VN" smtClean="0"/>
              <a:t>GV: Vũ Thị Thư</a:t>
            </a:r>
            <a:endParaRPr lang="en-US"/>
          </a:p>
        </p:txBody>
      </p:sp>
      <p:sp>
        <p:nvSpPr>
          <p:cNvPr id="6" name="Slide Number Placeholder 5"/>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FA0D9986-4A69-47A4-89D2-9FB68BE97A59}" type="datetime1">
              <a:rPr lang="en-US" smtClean="0"/>
              <a:pPr/>
              <a:t>03-09-2021</a:t>
            </a:fld>
            <a:endParaRPr lang="en-US"/>
          </a:p>
        </p:txBody>
      </p:sp>
      <p:sp>
        <p:nvSpPr>
          <p:cNvPr id="5" name="Footer Placeholder 4"/>
          <p:cNvSpPr>
            <a:spLocks noGrp="1"/>
          </p:cNvSpPr>
          <p:nvPr>
            <p:ph type="ftr" sz="quarter" idx="11"/>
          </p:nvPr>
        </p:nvSpPr>
        <p:spPr/>
        <p:txBody>
          <a:bodyPr/>
          <a:lstStyle/>
          <a:p>
            <a:r>
              <a:rPr lang="vi-VN" smtClean="0"/>
              <a:t>GV: Vũ Thị Thư</a:t>
            </a:r>
            <a:endParaRPr lang="en-US"/>
          </a:p>
        </p:txBody>
      </p:sp>
      <p:sp>
        <p:nvSpPr>
          <p:cNvPr id="6" name="Slide Number Placeholder 5"/>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83DB1E50-8030-4028-8028-AEF50EE3CAEF}" type="datetime1">
              <a:rPr lang="en-US" smtClean="0"/>
              <a:pPr/>
              <a:t>03-09-2021</a:t>
            </a:fld>
            <a:endParaRPr lang="en-US"/>
          </a:p>
        </p:txBody>
      </p:sp>
      <p:sp>
        <p:nvSpPr>
          <p:cNvPr id="5" name="Footer Placeholder 4"/>
          <p:cNvSpPr>
            <a:spLocks noGrp="1"/>
          </p:cNvSpPr>
          <p:nvPr>
            <p:ph type="ftr" sz="quarter" idx="11"/>
          </p:nvPr>
        </p:nvSpPr>
        <p:spPr/>
        <p:txBody>
          <a:bodyPr/>
          <a:lstStyle/>
          <a:p>
            <a:r>
              <a:rPr lang="vi-VN" smtClean="0"/>
              <a:t>GV: Vũ Thị Thư</a:t>
            </a:r>
            <a:endParaRPr lang="en-US"/>
          </a:p>
        </p:txBody>
      </p:sp>
      <p:sp>
        <p:nvSpPr>
          <p:cNvPr id="6" name="Slide Number Placeholder 5"/>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D4ACA0-24B5-4275-9335-D188AC7D4A25}" type="datetime1">
              <a:rPr lang="en-US" smtClean="0"/>
              <a:pPr/>
              <a:t>03-09-2021</a:t>
            </a:fld>
            <a:endParaRPr lang="en-US"/>
          </a:p>
        </p:txBody>
      </p:sp>
      <p:sp>
        <p:nvSpPr>
          <p:cNvPr id="5" name="Footer Placeholder 4"/>
          <p:cNvSpPr>
            <a:spLocks noGrp="1"/>
          </p:cNvSpPr>
          <p:nvPr>
            <p:ph type="ftr" sz="quarter" idx="11"/>
          </p:nvPr>
        </p:nvSpPr>
        <p:spPr/>
        <p:txBody>
          <a:bodyPr/>
          <a:lstStyle/>
          <a:p>
            <a:r>
              <a:rPr lang="vi-VN" smtClean="0"/>
              <a:t>GV: Vũ Thị Thư</a:t>
            </a:r>
            <a:endParaRPr lang="en-US"/>
          </a:p>
        </p:txBody>
      </p:sp>
      <p:sp>
        <p:nvSpPr>
          <p:cNvPr id="6" name="Slide Number Placeholder 5"/>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781E7434-ED64-43DF-8ECB-73149D252F9E}" type="datetime1">
              <a:rPr lang="en-US" smtClean="0"/>
              <a:pPr/>
              <a:t>03-09-2021</a:t>
            </a:fld>
            <a:endParaRPr lang="en-US"/>
          </a:p>
        </p:txBody>
      </p:sp>
      <p:sp>
        <p:nvSpPr>
          <p:cNvPr id="6" name="Footer Placeholder 5"/>
          <p:cNvSpPr>
            <a:spLocks noGrp="1"/>
          </p:cNvSpPr>
          <p:nvPr>
            <p:ph type="ftr" sz="quarter" idx="11"/>
          </p:nvPr>
        </p:nvSpPr>
        <p:spPr/>
        <p:txBody>
          <a:bodyPr/>
          <a:lstStyle/>
          <a:p>
            <a:r>
              <a:rPr lang="vi-VN" smtClean="0"/>
              <a:t>GV: Vũ Thị Thư</a:t>
            </a:r>
            <a:endParaRPr lang="en-US"/>
          </a:p>
        </p:txBody>
      </p:sp>
      <p:sp>
        <p:nvSpPr>
          <p:cNvPr id="7" name="Slide Number Placeholder 6"/>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5F409F15-DFE8-4AA4-81CC-F16DEF209DEA}" type="datetime1">
              <a:rPr lang="en-US" smtClean="0"/>
              <a:pPr/>
              <a:t>03-09-2021</a:t>
            </a:fld>
            <a:endParaRPr lang="en-US"/>
          </a:p>
        </p:txBody>
      </p:sp>
      <p:sp>
        <p:nvSpPr>
          <p:cNvPr id="8" name="Footer Placeholder 7"/>
          <p:cNvSpPr>
            <a:spLocks noGrp="1"/>
          </p:cNvSpPr>
          <p:nvPr>
            <p:ph type="ftr" sz="quarter" idx="11"/>
          </p:nvPr>
        </p:nvSpPr>
        <p:spPr/>
        <p:txBody>
          <a:bodyPr/>
          <a:lstStyle/>
          <a:p>
            <a:r>
              <a:rPr lang="vi-VN" smtClean="0"/>
              <a:t>GV: Vũ Thị Thư</a:t>
            </a:r>
            <a:endParaRPr lang="en-US"/>
          </a:p>
        </p:txBody>
      </p:sp>
      <p:sp>
        <p:nvSpPr>
          <p:cNvPr id="9" name="Slide Number Placeholder 8"/>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402D64D6-FB48-40D4-9FE3-9C8FC5EE5745}" type="datetime1">
              <a:rPr lang="en-US" smtClean="0"/>
              <a:pPr/>
              <a:t>03-09-2021</a:t>
            </a:fld>
            <a:endParaRPr lang="en-US"/>
          </a:p>
        </p:txBody>
      </p:sp>
      <p:sp>
        <p:nvSpPr>
          <p:cNvPr id="4" name="Footer Placeholder 3"/>
          <p:cNvSpPr>
            <a:spLocks noGrp="1"/>
          </p:cNvSpPr>
          <p:nvPr>
            <p:ph type="ftr" sz="quarter" idx="11"/>
          </p:nvPr>
        </p:nvSpPr>
        <p:spPr/>
        <p:txBody>
          <a:bodyPr/>
          <a:lstStyle/>
          <a:p>
            <a:r>
              <a:rPr lang="vi-VN" smtClean="0"/>
              <a:t>GV: Vũ Thị Thư</a:t>
            </a:r>
            <a:endParaRPr lang="en-US"/>
          </a:p>
        </p:txBody>
      </p:sp>
      <p:sp>
        <p:nvSpPr>
          <p:cNvPr id="5" name="Slide Number Placeholder 4"/>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956179-1089-4CB8-9792-76890A6D475F}" type="datetime1">
              <a:rPr lang="en-US" smtClean="0"/>
              <a:pPr/>
              <a:t>03-09-2021</a:t>
            </a:fld>
            <a:endParaRPr lang="en-US"/>
          </a:p>
        </p:txBody>
      </p:sp>
      <p:sp>
        <p:nvSpPr>
          <p:cNvPr id="3" name="Footer Placeholder 2"/>
          <p:cNvSpPr>
            <a:spLocks noGrp="1"/>
          </p:cNvSpPr>
          <p:nvPr>
            <p:ph type="ftr" sz="quarter" idx="11"/>
          </p:nvPr>
        </p:nvSpPr>
        <p:spPr/>
        <p:txBody>
          <a:bodyPr/>
          <a:lstStyle/>
          <a:p>
            <a:r>
              <a:rPr lang="vi-VN" smtClean="0"/>
              <a:t>GV: Vũ Thị Thư</a:t>
            </a:r>
            <a:endParaRPr lang="en-US"/>
          </a:p>
        </p:txBody>
      </p:sp>
      <p:sp>
        <p:nvSpPr>
          <p:cNvPr id="4" name="Slide Number Placeholder 3"/>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5A7A16-F63E-4118-B435-9E6C30DB2647}" type="datetime1">
              <a:rPr lang="en-US" smtClean="0"/>
              <a:pPr/>
              <a:t>03-09-2021</a:t>
            </a:fld>
            <a:endParaRPr lang="en-US"/>
          </a:p>
        </p:txBody>
      </p:sp>
      <p:sp>
        <p:nvSpPr>
          <p:cNvPr id="6" name="Footer Placeholder 5"/>
          <p:cNvSpPr>
            <a:spLocks noGrp="1"/>
          </p:cNvSpPr>
          <p:nvPr>
            <p:ph type="ftr" sz="quarter" idx="11"/>
          </p:nvPr>
        </p:nvSpPr>
        <p:spPr/>
        <p:txBody>
          <a:bodyPr/>
          <a:lstStyle/>
          <a:p>
            <a:r>
              <a:rPr lang="vi-VN" smtClean="0"/>
              <a:t>GV: Vũ Thị Thư</a:t>
            </a:r>
            <a:endParaRPr lang="en-US"/>
          </a:p>
        </p:txBody>
      </p:sp>
      <p:sp>
        <p:nvSpPr>
          <p:cNvPr id="7" name="Slide Number Placeholder 6"/>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8F06A6-6E1D-44EA-AC87-AF54781D9D25}" type="datetime1">
              <a:rPr lang="en-US" smtClean="0"/>
              <a:pPr/>
              <a:t>03-09-2021</a:t>
            </a:fld>
            <a:endParaRPr lang="en-US"/>
          </a:p>
        </p:txBody>
      </p:sp>
      <p:sp>
        <p:nvSpPr>
          <p:cNvPr id="6" name="Footer Placeholder 5"/>
          <p:cNvSpPr>
            <a:spLocks noGrp="1"/>
          </p:cNvSpPr>
          <p:nvPr>
            <p:ph type="ftr" sz="quarter" idx="11"/>
          </p:nvPr>
        </p:nvSpPr>
        <p:spPr/>
        <p:txBody>
          <a:bodyPr/>
          <a:lstStyle/>
          <a:p>
            <a:r>
              <a:rPr lang="vi-VN" smtClean="0"/>
              <a:t>GV: Vũ Thị Thư</a:t>
            </a:r>
            <a:endParaRPr lang="en-US"/>
          </a:p>
        </p:txBody>
      </p:sp>
      <p:sp>
        <p:nvSpPr>
          <p:cNvPr id="7" name="Slide Number Placeholder 6"/>
          <p:cNvSpPr>
            <a:spLocks noGrp="1"/>
          </p:cNvSpPr>
          <p:nvPr>
            <p:ph type="sldNum" sz="quarter" idx="12"/>
          </p:nvPr>
        </p:nvSpPr>
        <p:spPr/>
        <p:txBody>
          <a:bodyPr/>
          <a:lstStyle/>
          <a:p>
            <a:fld id="{7FFCD6D7-6B64-4BAF-ACAA-B73C7B9D152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6ADFE5-7D16-4322-AC62-B13326B17906}" type="datetime1">
              <a:rPr lang="en-US" smtClean="0"/>
              <a:pPr/>
              <a:t>03-09-2021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vi-VN" smtClean="0"/>
              <a:t>GV: Vũ Thị Thư</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FCD6D7-6B64-4BAF-ACAA-B73C7B9D152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gif"/><Relationship Id="rId1" Type="http://schemas.openxmlformats.org/officeDocument/2006/relationships/slideLayout" Target="../slideLayouts/slideLayout6.xml"/><Relationship Id="rId5" Type="http://schemas.openxmlformats.org/officeDocument/2006/relationships/image" Target="../media/image13.gif"/><Relationship Id="rId4" Type="http://schemas.openxmlformats.org/officeDocument/2006/relationships/image" Target="../media/image12.wmf"/></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WordArt 2"/>
          <p:cNvSpPr>
            <a:spLocks noChangeArrowheads="1" noChangeShapeType="1" noTextEdit="1"/>
          </p:cNvSpPr>
          <p:nvPr/>
        </p:nvSpPr>
        <p:spPr bwMode="auto">
          <a:xfrm>
            <a:off x="2271681" y="1898646"/>
            <a:ext cx="4321175" cy="1549400"/>
          </a:xfrm>
          <a:prstGeom prst="rect">
            <a:avLst/>
          </a:prstGeom>
        </p:spPr>
        <p:txBody>
          <a:bodyPr wrap="none" fromWordArt="1">
            <a:prstTxWarp prst="textPlain">
              <a:avLst>
                <a:gd name="adj" fmla="val 50000"/>
              </a:avLst>
            </a:prstTxWarp>
          </a:bodyPr>
          <a:lstStyle/>
          <a:p>
            <a:pPr algn="ctr"/>
            <a:r>
              <a:rPr lang="en-US" sz="3600" kern="10" dirty="0">
                <a:ln w="9525">
                  <a:solidFill>
                    <a:srgbClr val="FF0000"/>
                  </a:solidFill>
                  <a:round/>
                  <a:headEnd/>
                  <a:tailEnd/>
                </a:ln>
                <a:solidFill>
                  <a:srgbClr val="0000FF"/>
                </a:solidFill>
                <a:effectLst>
                  <a:outerShdw dist="35921" dir="2700000" algn="ctr" rotWithShape="0">
                    <a:srgbClr val="808080">
                      <a:alpha val="79999"/>
                    </a:srgbClr>
                  </a:outerShdw>
                </a:effectLst>
                <a:latin typeface="Times New Roman"/>
                <a:cs typeface="Times New Roman"/>
              </a:rPr>
              <a:t>Môn</a:t>
            </a:r>
          </a:p>
          <a:p>
            <a:pPr algn="ctr"/>
            <a:r>
              <a:rPr lang="en-US" sz="3600" kern="10" dirty="0">
                <a:ln w="9525">
                  <a:solidFill>
                    <a:srgbClr val="FF0000"/>
                  </a:solidFill>
                  <a:round/>
                  <a:headEnd/>
                  <a:tailEnd/>
                </a:ln>
                <a:solidFill>
                  <a:srgbClr val="0000FF"/>
                </a:solidFill>
                <a:effectLst>
                  <a:outerShdw dist="35921" dir="2700000" algn="ctr" rotWithShape="0">
                    <a:srgbClr val="808080">
                      <a:alpha val="79999"/>
                    </a:srgbClr>
                  </a:outerShdw>
                </a:effectLst>
                <a:latin typeface="Times New Roman"/>
                <a:cs typeface="Times New Roman"/>
              </a:rPr>
              <a:t>Tin </a:t>
            </a:r>
            <a:r>
              <a:rPr lang="en-US" sz="3600" kern="10" dirty="0" smtClean="0">
                <a:ln w="9525">
                  <a:solidFill>
                    <a:srgbClr val="FF0000"/>
                  </a:solidFill>
                  <a:round/>
                  <a:headEnd/>
                  <a:tailEnd/>
                </a:ln>
                <a:solidFill>
                  <a:srgbClr val="0000FF"/>
                </a:solidFill>
                <a:effectLst>
                  <a:outerShdw dist="35921" dir="2700000" algn="ctr" rotWithShape="0">
                    <a:srgbClr val="808080">
                      <a:alpha val="79999"/>
                    </a:srgbClr>
                  </a:outerShdw>
                </a:effectLst>
                <a:latin typeface="Times New Roman"/>
                <a:cs typeface="Times New Roman"/>
              </a:rPr>
              <a:t>Học 4</a:t>
            </a:r>
            <a:endParaRPr lang="en-US" sz="3600" kern="10" dirty="0">
              <a:ln w="9525">
                <a:solidFill>
                  <a:srgbClr val="FF0000"/>
                </a:solidFill>
                <a:round/>
                <a:headEnd/>
                <a:tailEnd/>
              </a:ln>
              <a:solidFill>
                <a:srgbClr val="0000FF"/>
              </a:solidFill>
              <a:effectLst>
                <a:outerShdw dist="35921" dir="2700000" algn="ctr" rotWithShape="0">
                  <a:srgbClr val="808080">
                    <a:alpha val="79999"/>
                  </a:srgbClr>
                </a:outerShdw>
              </a:effectLst>
              <a:latin typeface="Times New Roman"/>
              <a:cs typeface="Times New Roman"/>
            </a:endParaRPr>
          </a:p>
        </p:txBody>
      </p:sp>
      <p:pic>
        <p:nvPicPr>
          <p:cNvPr id="2052" name="Picture 13" descr="b36"/>
          <p:cNvPicPr>
            <a:picLocks noChangeAspect="1" noChangeArrowheads="1" noCrop="1"/>
          </p:cNvPicPr>
          <p:nvPr/>
        </p:nvPicPr>
        <p:blipFill>
          <a:blip r:embed="rId2" cstate="print"/>
          <a:srcRect/>
          <a:stretch>
            <a:fillRect/>
          </a:stretch>
        </p:blipFill>
        <p:spPr bwMode="auto">
          <a:xfrm>
            <a:off x="-360363" y="4114800"/>
            <a:ext cx="3179763" cy="2921000"/>
          </a:xfrm>
          <a:prstGeom prst="rect">
            <a:avLst/>
          </a:prstGeom>
          <a:noFill/>
          <a:ln w="9525">
            <a:noFill/>
            <a:miter lim="800000"/>
            <a:headEnd/>
            <a:tailEnd/>
          </a:ln>
        </p:spPr>
      </p:pic>
      <p:pic>
        <p:nvPicPr>
          <p:cNvPr id="2053" name="Picture 13" descr="b36"/>
          <p:cNvPicPr>
            <a:picLocks noChangeAspect="1" noChangeArrowheads="1" noCrop="1"/>
          </p:cNvPicPr>
          <p:nvPr/>
        </p:nvPicPr>
        <p:blipFill>
          <a:blip r:embed="rId2" cstate="print"/>
          <a:srcRect/>
          <a:stretch>
            <a:fillRect/>
          </a:stretch>
        </p:blipFill>
        <p:spPr bwMode="auto">
          <a:xfrm flipH="1">
            <a:off x="6248400" y="3962400"/>
            <a:ext cx="3041650" cy="3030538"/>
          </a:xfrm>
          <a:prstGeom prst="rect">
            <a:avLst/>
          </a:prstGeom>
          <a:noFill/>
          <a:ln w="9525">
            <a:noFill/>
            <a:miter lim="800000"/>
            <a:headEnd/>
            <a:tailEnd/>
          </a:ln>
        </p:spPr>
      </p:pic>
      <p:sp>
        <p:nvSpPr>
          <p:cNvPr id="15" name="WordArt 215"/>
          <p:cNvSpPr>
            <a:spLocks noChangeArrowheads="1" noChangeShapeType="1" noTextEdit="1"/>
          </p:cNvSpPr>
          <p:nvPr/>
        </p:nvSpPr>
        <p:spPr bwMode="auto">
          <a:xfrm>
            <a:off x="990600" y="685800"/>
            <a:ext cx="7162800" cy="5521380"/>
          </a:xfrm>
          <a:prstGeom prst="rect">
            <a:avLst/>
          </a:prstGeom>
        </p:spPr>
        <p:txBody>
          <a:bodyPr spcFirstLastPara="1" wrap="none" fromWordArt="1">
            <a:prstTxWarp prst="textArchUp">
              <a:avLst>
                <a:gd name="adj" fmla="val 10800004"/>
              </a:avLst>
            </a:prstTxWarp>
          </a:bodyPr>
          <a:lstStyle/>
          <a:p>
            <a:pPr algn="ctr"/>
            <a:r>
              <a:rPr lang="vi-VN" sz="6600" kern="10" dirty="0">
                <a:ln w="9525">
                  <a:solidFill>
                    <a:srgbClr val="800000"/>
                  </a:solidFill>
                  <a:round/>
                  <a:headEnd/>
                  <a:tailEnd/>
                </a:ln>
                <a:solidFill>
                  <a:srgbClr val="FF00FF"/>
                </a:solidFill>
                <a:latin typeface="Arial"/>
                <a:cs typeface="Arial"/>
              </a:rPr>
              <a:t>Chào mừng </a:t>
            </a:r>
            <a:r>
              <a:rPr lang="en-US" sz="6600" kern="10" dirty="0" err="1" smtClean="0">
                <a:ln w="9525">
                  <a:solidFill>
                    <a:srgbClr val="800000"/>
                  </a:solidFill>
                  <a:round/>
                  <a:headEnd/>
                  <a:tailEnd/>
                </a:ln>
                <a:solidFill>
                  <a:srgbClr val="FF00FF"/>
                </a:solidFill>
                <a:latin typeface="Arial"/>
                <a:cs typeface="Arial"/>
              </a:rPr>
              <a:t>các</a:t>
            </a:r>
            <a:r>
              <a:rPr lang="en-US" sz="6600" kern="10" dirty="0" smtClean="0">
                <a:ln w="9525">
                  <a:solidFill>
                    <a:srgbClr val="800000"/>
                  </a:solidFill>
                  <a:round/>
                  <a:headEnd/>
                  <a:tailEnd/>
                </a:ln>
                <a:solidFill>
                  <a:srgbClr val="FF00FF"/>
                </a:solidFill>
                <a:latin typeface="Arial"/>
                <a:cs typeface="Arial"/>
              </a:rPr>
              <a:t> con </a:t>
            </a:r>
            <a:r>
              <a:rPr lang="en-US" sz="6600" kern="10" dirty="0" err="1" smtClean="0">
                <a:ln w="9525">
                  <a:solidFill>
                    <a:srgbClr val="800000"/>
                  </a:solidFill>
                  <a:round/>
                  <a:headEnd/>
                  <a:tailEnd/>
                </a:ln>
                <a:solidFill>
                  <a:srgbClr val="FF00FF"/>
                </a:solidFill>
                <a:latin typeface="Arial"/>
                <a:cs typeface="Arial"/>
              </a:rPr>
              <a:t>học</a:t>
            </a:r>
            <a:r>
              <a:rPr lang="en-US" sz="6600" kern="10" dirty="0" smtClean="0">
                <a:ln w="9525">
                  <a:solidFill>
                    <a:srgbClr val="800000"/>
                  </a:solidFill>
                  <a:round/>
                  <a:headEnd/>
                  <a:tailEnd/>
                </a:ln>
                <a:solidFill>
                  <a:srgbClr val="FF00FF"/>
                </a:solidFill>
                <a:latin typeface="Arial"/>
                <a:cs typeface="Arial"/>
              </a:rPr>
              <a:t> </a:t>
            </a:r>
            <a:r>
              <a:rPr lang="en-US" sz="6600" kern="10" dirty="0" err="1" smtClean="0">
                <a:ln w="9525">
                  <a:solidFill>
                    <a:srgbClr val="800000"/>
                  </a:solidFill>
                  <a:round/>
                  <a:headEnd/>
                  <a:tailEnd/>
                </a:ln>
                <a:solidFill>
                  <a:srgbClr val="FF00FF"/>
                </a:solidFill>
                <a:latin typeface="Arial"/>
                <a:cs typeface="Arial"/>
              </a:rPr>
              <a:t>sinh</a:t>
            </a:r>
            <a:r>
              <a:rPr lang="en-US" sz="6600" kern="10" dirty="0" smtClean="0">
                <a:ln w="9525">
                  <a:solidFill>
                    <a:srgbClr val="800000"/>
                  </a:solidFill>
                  <a:round/>
                  <a:headEnd/>
                  <a:tailEnd/>
                </a:ln>
                <a:solidFill>
                  <a:srgbClr val="FF00FF"/>
                </a:solidFill>
                <a:latin typeface="Arial"/>
                <a:cs typeface="Arial"/>
              </a:rPr>
              <a:t> </a:t>
            </a:r>
            <a:r>
              <a:rPr lang="vi-VN" sz="6600" kern="10" dirty="0" smtClean="0">
                <a:ln w="9525">
                  <a:solidFill>
                    <a:srgbClr val="800000"/>
                  </a:solidFill>
                  <a:round/>
                  <a:headEnd/>
                  <a:tailEnd/>
                </a:ln>
                <a:solidFill>
                  <a:srgbClr val="FF00FF"/>
                </a:solidFill>
                <a:latin typeface="Arial"/>
                <a:cs typeface="Arial"/>
              </a:rPr>
              <a:t> </a:t>
            </a:r>
            <a:endParaRPr lang="en-US" sz="6600" kern="10" baseline="30000" dirty="0">
              <a:ln w="9525">
                <a:solidFill>
                  <a:srgbClr val="800000"/>
                </a:solidFill>
                <a:round/>
                <a:headEnd/>
                <a:tailEnd/>
              </a:ln>
              <a:solidFill>
                <a:srgbClr val="FF00FF"/>
              </a:solidFill>
              <a:latin typeface="Arial"/>
              <a:cs typeface="Arial"/>
            </a:endParaRPr>
          </a:p>
        </p:txBody>
      </p:sp>
      <p:sp>
        <p:nvSpPr>
          <p:cNvPr id="4" name="Slide Number Placeholder 3"/>
          <p:cNvSpPr>
            <a:spLocks noGrp="1"/>
          </p:cNvSpPr>
          <p:nvPr>
            <p:ph type="sldNum" sz="quarter" idx="12"/>
          </p:nvPr>
        </p:nvSpPr>
        <p:spPr>
          <a:xfrm>
            <a:off x="6553200" y="5118100"/>
            <a:ext cx="2133600" cy="365125"/>
          </a:xfrm>
        </p:spPr>
        <p:txBody>
          <a:bodyPr/>
          <a:lstStyle/>
          <a:p>
            <a:fld id="{F38DF745-7D3F-47F4-83A3-874385CFAA69}" type="slidenum">
              <a:rPr lang="en-US" smtClean="0"/>
              <a:pPr/>
              <a:t>1</a:t>
            </a:fld>
            <a:endParaRPr lang="en-US"/>
          </a:p>
        </p:txBody>
      </p:sp>
    </p:spTree>
    <p:extLst>
      <p:ext uri="{BB962C8B-B14F-4D97-AF65-F5344CB8AC3E}">
        <p14:creationId xmlns:p14="http://schemas.microsoft.com/office/powerpoint/2010/main" xmlns="" val="34028766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2"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2667000" cy="685800"/>
          </a:xfrm>
        </p:spPr>
        <p:txBody>
          <a:bodyPr>
            <a:noAutofit/>
          </a:bodyPr>
          <a:lstStyle/>
          <a:p>
            <a:pPr algn="l"/>
            <a:r>
              <a:rPr lang="en-US" sz="3600" u="sng" smtClean="0">
                <a:solidFill>
                  <a:srgbClr val="FF0000"/>
                </a:solidFill>
              </a:rPr>
              <a:t>Mở rộng</a:t>
            </a:r>
            <a:endParaRPr lang="en-US" sz="36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3" cstate="print"/>
          <a:srcRect/>
          <a:stretch>
            <a:fillRect/>
          </a:stretch>
        </p:blipFill>
        <p:spPr bwMode="auto">
          <a:xfrm>
            <a:off x="7791337" y="1"/>
            <a:ext cx="1352663" cy="1143000"/>
          </a:xfrm>
          <a:prstGeom prst="rect">
            <a:avLst/>
          </a:prstGeom>
          <a:noFill/>
        </p:spPr>
      </p:pic>
      <p:sp>
        <p:nvSpPr>
          <p:cNvPr id="24" name="Line 38"/>
          <p:cNvSpPr>
            <a:spLocks noChangeShapeType="1"/>
          </p:cNvSpPr>
          <p:nvPr/>
        </p:nvSpPr>
        <p:spPr bwMode="auto">
          <a:xfrm>
            <a:off x="0" y="838200"/>
            <a:ext cx="7772400" cy="0"/>
          </a:xfrm>
          <a:prstGeom prst="line">
            <a:avLst/>
          </a:prstGeom>
          <a:noFill/>
          <a:ln w="9525">
            <a:solidFill>
              <a:srgbClr val="FF0066"/>
            </a:solidFill>
            <a:round/>
            <a:headEnd/>
            <a:tailE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headEnd/>
            <a:tailEnd/>
          </a:ln>
        </p:spPr>
        <p:txBody>
          <a:bodyPr wrap="none" anchor="ctr"/>
          <a:lstStyle/>
          <a:p>
            <a:pPr eaLnBrk="1" hangingPunct="1"/>
            <a:endParaRPr lang="en-GB" altLang="vi-VN"/>
          </a:p>
        </p:txBody>
      </p:sp>
      <p:sp>
        <p:nvSpPr>
          <p:cNvPr id="26" name="Content Placeholder 25"/>
          <p:cNvSpPr>
            <a:spLocks noGrp="1"/>
          </p:cNvSpPr>
          <p:nvPr>
            <p:ph idx="1"/>
          </p:nvPr>
        </p:nvSpPr>
        <p:spPr>
          <a:xfrm>
            <a:off x="304800" y="1600200"/>
            <a:ext cx="8839200" cy="3352800"/>
          </a:xfrm>
        </p:spPr>
        <p:txBody>
          <a:bodyPr>
            <a:normAutofit/>
          </a:bodyPr>
          <a:lstStyle/>
          <a:p>
            <a:pPr marL="514350" indent="-514350">
              <a:buAutoNum type="arabicPeriod"/>
            </a:pPr>
            <a:r>
              <a:rPr lang="en-US" sz="2800" smtClean="0">
                <a:solidFill>
                  <a:srgbClr val="0070C0"/>
                </a:solidFill>
              </a:rPr>
              <a:t>Tạo 2 tệp bai1.docx và bai2.docx trong thư mục SOANTHAO</a:t>
            </a:r>
          </a:p>
          <a:p>
            <a:pPr marL="514350" indent="-514350">
              <a:buAutoNum type="arabicPeriod"/>
            </a:pPr>
            <a:r>
              <a:rPr lang="en-US" sz="2800" smtClean="0">
                <a:solidFill>
                  <a:srgbClr val="0070C0"/>
                </a:solidFill>
              </a:rPr>
              <a:t>Đổi tên bai1.docx thành bai2.docx rồi rút ra nhận xét</a:t>
            </a:r>
          </a:p>
          <a:p>
            <a:pPr marL="514350" indent="-514350">
              <a:buAutoNum type="arabicPeriod"/>
            </a:pPr>
            <a:endParaRPr lang="en-US" sz="2800" smtClean="0">
              <a:solidFill>
                <a:srgbClr val="0070C0"/>
              </a:solidFill>
            </a:endParaRPr>
          </a:p>
          <a:p>
            <a:pPr marL="514350" indent="-514350">
              <a:buNone/>
            </a:pPr>
            <a:r>
              <a:rPr lang="en-US" sz="2800" smtClean="0">
                <a:solidFill>
                  <a:srgbClr val="0070C0"/>
                </a:solidFill>
              </a:rPr>
              <a:t>=&gt; Tên tệp có thể đặt giống nhau, khi đó máy tính tự động đánh số cho các thư mục cùng tên</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anim calcmode="lin" valueType="num">
                                      <p:cBhvr additive="base">
                                        <p:cTn id="7"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
                                            <p:txEl>
                                              <p:pRg st="1" end="1"/>
                                            </p:txEl>
                                          </p:spTgt>
                                        </p:tgtEl>
                                        <p:attrNameLst>
                                          <p:attrName>style.visibility</p:attrName>
                                        </p:attrNameLst>
                                      </p:cBhvr>
                                      <p:to>
                                        <p:strVal val="visible"/>
                                      </p:to>
                                    </p:set>
                                    <p:anim calcmode="lin" valueType="num">
                                      <p:cBhvr additive="base">
                                        <p:cTn id="13" dur="500" fill="hold"/>
                                        <p:tgtEl>
                                          <p:spTgt spid="2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
                                            <p:txEl>
                                              <p:pRg st="3" end="3"/>
                                            </p:txEl>
                                          </p:spTgt>
                                        </p:tgtEl>
                                        <p:attrNameLst>
                                          <p:attrName>style.visibility</p:attrName>
                                        </p:attrNameLst>
                                      </p:cBhvr>
                                      <p:to>
                                        <p:strVal val="visible"/>
                                      </p:to>
                                    </p:set>
                                    <p:anim calcmode="lin" valueType="num">
                                      <p:cBhvr additive="base">
                                        <p:cTn id="19" dur="500" fill="hold"/>
                                        <p:tgtEl>
                                          <p:spTgt spid="2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2"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2667000" cy="685800"/>
          </a:xfrm>
        </p:spPr>
        <p:txBody>
          <a:bodyPr>
            <a:noAutofit/>
          </a:bodyPr>
          <a:lstStyle/>
          <a:p>
            <a:pPr algn="l"/>
            <a:r>
              <a:rPr lang="en-US" sz="3600" u="sng" smtClean="0">
                <a:solidFill>
                  <a:srgbClr val="FF0000"/>
                </a:solidFill>
              </a:rPr>
              <a:t>Mở rộng</a:t>
            </a:r>
            <a:endParaRPr lang="en-US" sz="36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3" cstate="print"/>
          <a:srcRect/>
          <a:stretch>
            <a:fillRect/>
          </a:stretch>
        </p:blipFill>
        <p:spPr bwMode="auto">
          <a:xfrm>
            <a:off x="7791337" y="1"/>
            <a:ext cx="1352663" cy="1143000"/>
          </a:xfrm>
          <a:prstGeom prst="rect">
            <a:avLst/>
          </a:prstGeom>
          <a:noFill/>
        </p:spPr>
      </p:pic>
      <p:sp>
        <p:nvSpPr>
          <p:cNvPr id="24" name="Line 38"/>
          <p:cNvSpPr>
            <a:spLocks noChangeShapeType="1"/>
          </p:cNvSpPr>
          <p:nvPr/>
        </p:nvSpPr>
        <p:spPr bwMode="auto">
          <a:xfrm>
            <a:off x="0" y="838200"/>
            <a:ext cx="7772400" cy="0"/>
          </a:xfrm>
          <a:prstGeom prst="line">
            <a:avLst/>
          </a:prstGeom>
          <a:noFill/>
          <a:ln w="9525">
            <a:solidFill>
              <a:srgbClr val="FF0066"/>
            </a:solidFill>
            <a:round/>
            <a:headEnd/>
            <a:tailE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headEnd/>
            <a:tailEnd/>
          </a:ln>
        </p:spPr>
        <p:txBody>
          <a:bodyPr wrap="none" anchor="ctr"/>
          <a:lstStyle/>
          <a:p>
            <a:pPr eaLnBrk="1" hangingPunct="1"/>
            <a:endParaRPr lang="en-GB" altLang="vi-VN"/>
          </a:p>
        </p:txBody>
      </p:sp>
      <p:sp>
        <p:nvSpPr>
          <p:cNvPr id="26" name="Content Placeholder 25"/>
          <p:cNvSpPr>
            <a:spLocks noGrp="1"/>
          </p:cNvSpPr>
          <p:nvPr>
            <p:ph idx="1"/>
          </p:nvPr>
        </p:nvSpPr>
        <p:spPr>
          <a:xfrm>
            <a:off x="0" y="1600200"/>
            <a:ext cx="9144000" cy="4343400"/>
          </a:xfrm>
        </p:spPr>
        <p:txBody>
          <a:bodyPr>
            <a:normAutofit/>
          </a:bodyPr>
          <a:lstStyle/>
          <a:p>
            <a:pPr marL="514350" indent="-514350">
              <a:buNone/>
            </a:pPr>
            <a:r>
              <a:rPr lang="en-US" sz="2800" smtClean="0">
                <a:solidFill>
                  <a:srgbClr val="0070C0"/>
                </a:solidFill>
              </a:rPr>
              <a:t>3. Thực hiện các thao tác sau:</a:t>
            </a:r>
          </a:p>
          <a:p>
            <a:pPr marL="514350" indent="-514350">
              <a:buNone/>
            </a:pPr>
            <a:r>
              <a:rPr lang="en-US" sz="2800" smtClean="0">
                <a:solidFill>
                  <a:srgbClr val="0070C0"/>
                </a:solidFill>
              </a:rPr>
              <a:t>     Nháy chuột vào tệp Gioithieu.pptx trong thư mục HOCTAP, nhấn Ctrl + C. Mở thư mục TRINHCHIEU, nhấn Ctrl + V</a:t>
            </a:r>
          </a:p>
          <a:p>
            <a:pPr marL="514350" indent="-514350">
              <a:buNone/>
            </a:pPr>
            <a:endParaRPr lang="en-US" sz="2800" smtClean="0">
              <a:solidFill>
                <a:srgbClr val="0070C0"/>
              </a:solidFill>
            </a:endParaRPr>
          </a:p>
          <a:p>
            <a:pPr marL="3143250" lvl="6" indent="-514350">
              <a:buNone/>
            </a:pPr>
            <a:r>
              <a:rPr lang="en-US" sz="2800" smtClean="0">
                <a:solidFill>
                  <a:srgbClr val="0070C0"/>
                </a:solidFill>
              </a:rPr>
              <a:t>Nhận xét:</a:t>
            </a:r>
          </a:p>
          <a:p>
            <a:pPr marL="3143250" lvl="6" indent="-514350">
              <a:buNone/>
            </a:pPr>
            <a:r>
              <a:rPr lang="en-US" sz="2800" smtClean="0">
                <a:solidFill>
                  <a:srgbClr val="0070C0"/>
                </a:solidFill>
              </a:rPr>
              <a:t>Ctrl + C = copy</a:t>
            </a:r>
          </a:p>
          <a:p>
            <a:pPr marL="3143250" lvl="6" indent="-514350">
              <a:buNone/>
            </a:pPr>
            <a:r>
              <a:rPr lang="en-US" sz="2800" smtClean="0">
                <a:solidFill>
                  <a:srgbClr val="0070C0"/>
                </a:solidFill>
              </a:rPr>
              <a:t>Ctrl + V = Paste</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anim calcmode="lin" valueType="num">
                                      <p:cBhvr additive="base">
                                        <p:cTn id="7" dur="500" fill="hold"/>
                                        <p:tgtEl>
                                          <p:spTgt spid="2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6">
                                            <p:txEl>
                                              <p:pRg st="1" end="1"/>
                                            </p:txEl>
                                          </p:spTgt>
                                        </p:tgtEl>
                                        <p:attrNameLst>
                                          <p:attrName>style.visibility</p:attrName>
                                        </p:attrNameLst>
                                      </p:cBhvr>
                                      <p:to>
                                        <p:strVal val="visible"/>
                                      </p:to>
                                    </p:set>
                                    <p:anim calcmode="lin" valueType="num">
                                      <p:cBhvr additive="base">
                                        <p:cTn id="13" dur="500" fill="hold"/>
                                        <p:tgtEl>
                                          <p:spTgt spid="2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6">
                                            <p:txEl>
                                              <p:pRg st="3" end="3"/>
                                            </p:txEl>
                                          </p:spTgt>
                                        </p:tgtEl>
                                        <p:attrNameLst>
                                          <p:attrName>style.visibility</p:attrName>
                                        </p:attrNameLst>
                                      </p:cBhvr>
                                      <p:to>
                                        <p:strVal val="visible"/>
                                      </p:to>
                                    </p:set>
                                    <p:anim calcmode="lin" valueType="num">
                                      <p:cBhvr additive="base">
                                        <p:cTn id="19" dur="500" fill="hold"/>
                                        <p:tgtEl>
                                          <p:spTgt spid="2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6">
                                            <p:txEl>
                                              <p:pRg st="4" end="4"/>
                                            </p:txEl>
                                          </p:spTgt>
                                        </p:tgtEl>
                                        <p:attrNameLst>
                                          <p:attrName>style.visibility</p:attrName>
                                        </p:attrNameLst>
                                      </p:cBhvr>
                                      <p:to>
                                        <p:strVal val="visible"/>
                                      </p:to>
                                    </p:set>
                                    <p:anim calcmode="lin" valueType="num">
                                      <p:cBhvr additive="base">
                                        <p:cTn id="23" dur="500" fill="hold"/>
                                        <p:tgtEl>
                                          <p:spTgt spid="26">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6">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6">
                                            <p:txEl>
                                              <p:pRg st="5" end="5"/>
                                            </p:txEl>
                                          </p:spTgt>
                                        </p:tgtEl>
                                        <p:attrNameLst>
                                          <p:attrName>style.visibility</p:attrName>
                                        </p:attrNameLst>
                                      </p:cBhvr>
                                      <p:to>
                                        <p:strVal val="visible"/>
                                      </p:to>
                                    </p:set>
                                    <p:anim calcmode="lin" valueType="num">
                                      <p:cBhvr additive="base">
                                        <p:cTn id="27" dur="500" fill="hold"/>
                                        <p:tgtEl>
                                          <p:spTgt spid="26">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2"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2057400" cy="685800"/>
          </a:xfrm>
        </p:spPr>
        <p:txBody>
          <a:bodyPr>
            <a:noAutofit/>
          </a:bodyPr>
          <a:lstStyle/>
          <a:p>
            <a:pPr algn="l"/>
            <a:r>
              <a:rPr lang="en-US" sz="3600" u="sng" smtClean="0">
                <a:solidFill>
                  <a:srgbClr val="FF0000"/>
                </a:solidFill>
              </a:rPr>
              <a:t>Ghi nhớ</a:t>
            </a:r>
            <a:endParaRPr lang="en-US" sz="36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3" cstate="print"/>
          <a:srcRect/>
          <a:stretch>
            <a:fillRect/>
          </a:stretch>
        </p:blipFill>
        <p:spPr bwMode="auto">
          <a:xfrm>
            <a:off x="7791337" y="1"/>
            <a:ext cx="1352663" cy="1143000"/>
          </a:xfrm>
          <a:prstGeom prst="rect">
            <a:avLst/>
          </a:prstGeom>
          <a:noFill/>
        </p:spPr>
      </p:pic>
      <p:sp>
        <p:nvSpPr>
          <p:cNvPr id="24" name="Line 38"/>
          <p:cNvSpPr>
            <a:spLocks noChangeShapeType="1"/>
          </p:cNvSpPr>
          <p:nvPr/>
        </p:nvSpPr>
        <p:spPr bwMode="auto">
          <a:xfrm>
            <a:off x="0" y="838200"/>
            <a:ext cx="7772400" cy="0"/>
          </a:xfrm>
          <a:prstGeom prst="line">
            <a:avLst/>
          </a:prstGeom>
          <a:noFill/>
          <a:ln w="9525">
            <a:solidFill>
              <a:srgbClr val="FF0066"/>
            </a:solidFill>
            <a:round/>
            <a:headEnd/>
            <a:tailE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headEnd/>
            <a:tailEnd/>
          </a:ln>
        </p:spPr>
        <p:txBody>
          <a:bodyPr wrap="none" anchor="ctr"/>
          <a:lstStyle/>
          <a:p>
            <a:pPr eaLnBrk="1" hangingPunct="1"/>
            <a:endParaRPr lang="en-GB" altLang="vi-VN"/>
          </a:p>
        </p:txBody>
      </p:sp>
      <p:sp>
        <p:nvSpPr>
          <p:cNvPr id="26" name="Content Placeholder 25"/>
          <p:cNvSpPr>
            <a:spLocks noGrp="1"/>
          </p:cNvSpPr>
          <p:nvPr>
            <p:ph idx="1"/>
          </p:nvPr>
        </p:nvSpPr>
        <p:spPr>
          <a:xfrm>
            <a:off x="304800" y="1752600"/>
            <a:ext cx="8839200" cy="3962400"/>
          </a:xfrm>
        </p:spPr>
        <p:txBody>
          <a:bodyPr>
            <a:normAutofit/>
          </a:bodyPr>
          <a:lstStyle/>
          <a:p>
            <a:pPr marL="514350" indent="-514350">
              <a:buFont typeface="Wingdings" pitchFamily="2" charset="2"/>
              <a:buChar char="v"/>
            </a:pPr>
            <a:r>
              <a:rPr lang="en-US" sz="2800" smtClean="0">
                <a:solidFill>
                  <a:srgbClr val="0070C0"/>
                </a:solidFill>
              </a:rPr>
              <a:t>Thư mục có thể chứa tệp và các thư mục con khác</a:t>
            </a:r>
          </a:p>
          <a:p>
            <a:pPr marL="514350" indent="-514350">
              <a:buFont typeface="Wingdings" pitchFamily="2" charset="2"/>
              <a:buChar char="v"/>
            </a:pPr>
            <a:r>
              <a:rPr lang="en-US" sz="2800" smtClean="0">
                <a:solidFill>
                  <a:srgbClr val="0070C0"/>
                </a:solidFill>
              </a:rPr>
              <a:t>Chúng ta có thể thực hiện sao chép (Copy) tệp từ thư mục này sang thư mục khác, đổi tên (Rename), hoặc xóa (Delete) tệp tương tự như sao chép, đổi tên, xóa thư mục</a:t>
            </a: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1" descr="balonnen"/>
          <p:cNvPicPr>
            <a:picLocks noChangeAspect="1" noChangeArrowheads="1" noCrop="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047999" y="-304800"/>
            <a:ext cx="2941638" cy="414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Rectangle 3"/>
          <p:cNvSpPr/>
          <p:nvPr/>
        </p:nvSpPr>
        <p:spPr>
          <a:xfrm>
            <a:off x="1745745" y="3505200"/>
            <a:ext cx="5546147" cy="1754326"/>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smtClean="0">
                <a:ln w="0"/>
                <a:solidFill>
                  <a:srgbClr val="0070C0"/>
                </a:solidFill>
                <a:effectLst>
                  <a:reflection blurRad="12700" stA="50000" endPos="50000" dist="5000" dir="5400000" sy="-100000" rotWithShape="0"/>
                </a:effectLst>
              </a:rPr>
              <a:t>KÍNH CHÀO QUÝ THẦY CÔ</a:t>
            </a:r>
            <a:endParaRPr lang="en-US" sz="5400" b="1" cap="all" spc="0">
              <a:ln w="0"/>
              <a:solidFill>
                <a:srgbClr val="0070C0"/>
              </a:solidFill>
              <a:effectLst>
                <a:reflection blurRad="12700" stA="50000" endPos="50000" dist="5000" dir="5400000" sy="-100000" rotWithShape="0"/>
              </a:effectLst>
            </a:endParaRPr>
          </a:p>
        </p:txBody>
      </p:sp>
      <p:pic>
        <p:nvPicPr>
          <p:cNvPr id="5" name="Picture 6" descr="POINSET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350000" y="4187016"/>
            <a:ext cx="2819400" cy="2651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5" descr="POINSET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0"/>
            <a:ext cx="2514600" cy="2505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Picture 12" descr="31"/>
          <p:cNvPicPr>
            <a:picLocks noChangeAspect="1" noChangeArrowheads="1" noCrop="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7721600" y="-38100"/>
            <a:ext cx="1447800" cy="137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 name="Picture 12" descr="31"/>
          <p:cNvPicPr>
            <a:picLocks noChangeAspect="1" noChangeArrowheads="1" noCrop="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rot="10800000">
            <a:off x="230942" y="5448712"/>
            <a:ext cx="1447800" cy="137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Slide Number Placeholder 9"/>
          <p:cNvSpPr>
            <a:spLocks noGrp="1"/>
          </p:cNvSpPr>
          <p:nvPr>
            <p:ph type="sldNum" sz="quarter" idx="12"/>
          </p:nvPr>
        </p:nvSpPr>
        <p:spPr/>
        <p:txBody>
          <a:bodyPr/>
          <a:lstStyle/>
          <a:p>
            <a:fld id="{458F2358-0FDF-4AB0-B45F-82FF94FDAC23}" type="slidenum">
              <a:rPr lang="en-US" smtClean="0"/>
              <a:pPr/>
              <a:t>13</a:t>
            </a:fld>
            <a:endParaRPr lang="en-US"/>
          </a:p>
        </p:txBody>
      </p:sp>
    </p:spTree>
    <p:extLst>
      <p:ext uri="{BB962C8B-B14F-4D97-AF65-F5344CB8AC3E}">
        <p14:creationId xmlns:p14="http://schemas.microsoft.com/office/powerpoint/2010/main" xmlns="" val="2059127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2" presetClass="emph" presetSubtype="0" repeatCount="5000" fill="hold" nodeType="withEffect">
                                  <p:stCondLst>
                                    <p:cond delay="0"/>
                                  </p:stCondLst>
                                  <p:childTnLst>
                                    <p:animRot by="120000">
                                      <p:cBhvr>
                                        <p:cTn id="6" dur="200" fill="hold">
                                          <p:stCondLst>
                                            <p:cond delay="0"/>
                                          </p:stCondLst>
                                        </p:cTn>
                                        <p:tgtEl>
                                          <p:spTgt spid="3"/>
                                        </p:tgtEl>
                                        <p:attrNameLst>
                                          <p:attrName>r</p:attrName>
                                        </p:attrNameLst>
                                      </p:cBhvr>
                                    </p:animRot>
                                    <p:animRot by="-240000">
                                      <p:cBhvr>
                                        <p:cTn id="7" dur="400" fill="hold">
                                          <p:stCondLst>
                                            <p:cond delay="400"/>
                                          </p:stCondLst>
                                        </p:cTn>
                                        <p:tgtEl>
                                          <p:spTgt spid="3"/>
                                        </p:tgtEl>
                                        <p:attrNameLst>
                                          <p:attrName>r</p:attrName>
                                        </p:attrNameLst>
                                      </p:cBhvr>
                                    </p:animRot>
                                    <p:animRot by="240000">
                                      <p:cBhvr>
                                        <p:cTn id="8" dur="400" fill="hold">
                                          <p:stCondLst>
                                            <p:cond delay="800"/>
                                          </p:stCondLst>
                                        </p:cTn>
                                        <p:tgtEl>
                                          <p:spTgt spid="3"/>
                                        </p:tgtEl>
                                        <p:attrNameLst>
                                          <p:attrName>r</p:attrName>
                                        </p:attrNameLst>
                                      </p:cBhvr>
                                    </p:animRot>
                                    <p:animRot by="-240000">
                                      <p:cBhvr>
                                        <p:cTn id="9" dur="400" fill="hold">
                                          <p:stCondLst>
                                            <p:cond delay="1200"/>
                                          </p:stCondLst>
                                        </p:cTn>
                                        <p:tgtEl>
                                          <p:spTgt spid="3"/>
                                        </p:tgtEl>
                                        <p:attrNameLst>
                                          <p:attrName>r</p:attrName>
                                        </p:attrNameLst>
                                      </p:cBhvr>
                                    </p:animRot>
                                    <p:animRot by="120000">
                                      <p:cBhvr>
                                        <p:cTn id="10" dur="400" fill="hold">
                                          <p:stCondLst>
                                            <p:cond delay="1600"/>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hinh-nen-Powerpoint-21.jpg"/>
          <p:cNvPicPr>
            <a:picLocks noChangeAspect="1"/>
          </p:cNvPicPr>
          <p:nvPr/>
        </p:nvPicPr>
        <p:blipFill>
          <a:blip r:embed="rId3" cstate="print"/>
          <a:stretch>
            <a:fillRect/>
          </a:stretch>
        </p:blipFill>
        <p:spPr>
          <a:xfrm>
            <a:off x="0" y="0"/>
            <a:ext cx="9144000" cy="6858000"/>
          </a:xfrm>
          <a:prstGeom prst="rect">
            <a:avLst/>
          </a:prstGeom>
        </p:spPr>
      </p:pic>
      <p:sp>
        <p:nvSpPr>
          <p:cNvPr id="2" name="Title 1"/>
          <p:cNvSpPr>
            <a:spLocks noGrp="1"/>
          </p:cNvSpPr>
          <p:nvPr>
            <p:ph type="ctrTitle"/>
          </p:nvPr>
        </p:nvSpPr>
        <p:spPr>
          <a:xfrm>
            <a:off x="0" y="0"/>
            <a:ext cx="9144000" cy="1981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BÀI 4: </a:t>
            </a:r>
            <a:r>
              <a:rPr lang="en-US" sz="4600" b="1" spc="50" dirty="0" smtClean="0">
                <a:ln w="1143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CÁC THAO TÁC VỚI TỆP</a:t>
            </a:r>
            <a:br>
              <a:rPr lang="en-US" sz="4600" b="1" spc="50" dirty="0" smtClean="0">
                <a:ln w="1143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br>
            <a:endParaRPr lang="en-US" b="1" spc="50" dirty="0">
              <a:ln w="1143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Title 1"/>
          <p:cNvSpPr txBox="1">
            <a:spLocks/>
          </p:cNvSpPr>
          <p:nvPr/>
        </p:nvSpPr>
        <p:spPr>
          <a:xfrm>
            <a:off x="1981200" y="1"/>
            <a:ext cx="6934200" cy="685799"/>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800" b="0" i="0" u="none" strike="noStrike" kern="1200" cap="none" spc="0" normalizeH="0" baseline="0" noProof="0" smtClean="0">
              <a:ln>
                <a:noFill/>
              </a:ln>
              <a:solidFill>
                <a:schemeClr val="tx1"/>
              </a:solidFill>
              <a:effectLst/>
              <a:uLnTx/>
              <a:uFillTx/>
              <a:latin typeface="Ancuu" pitchFamily="2" charset="0"/>
              <a:ea typeface="+mj-ea"/>
              <a:cs typeface="Times New Roman" pitchFamily="18" charset="0"/>
            </a:endParaRPr>
          </a:p>
        </p:txBody>
      </p:sp>
      <p:pic>
        <p:nvPicPr>
          <p:cNvPr id="8" name="Picture 7" descr="Capturrrre.PNG"/>
          <p:cNvPicPr>
            <a:picLocks noChangeAspect="1"/>
          </p:cNvPicPr>
          <p:nvPr/>
        </p:nvPicPr>
        <p:blipFill>
          <a:blip r:embed="rId4" cstate="print"/>
          <a:stretch>
            <a:fillRect/>
          </a:stretch>
        </p:blipFill>
        <p:spPr>
          <a:xfrm>
            <a:off x="1524000" y="1676401"/>
            <a:ext cx="1445172" cy="1676400"/>
          </a:xfrm>
          <a:prstGeom prst="rect">
            <a:avLst/>
          </a:prstGeom>
        </p:spPr>
      </p:pic>
      <p:pic>
        <p:nvPicPr>
          <p:cNvPr id="10" name="Picture 9" descr="Capturffe.PNG"/>
          <p:cNvPicPr>
            <a:picLocks noChangeAspect="1"/>
          </p:cNvPicPr>
          <p:nvPr/>
        </p:nvPicPr>
        <p:blipFill>
          <a:blip r:embed="rId5" cstate="print"/>
          <a:stretch>
            <a:fillRect/>
          </a:stretch>
        </p:blipFill>
        <p:spPr>
          <a:xfrm>
            <a:off x="3505200" y="1676400"/>
            <a:ext cx="1524000" cy="1677799"/>
          </a:xfrm>
          <a:prstGeom prst="rect">
            <a:avLst/>
          </a:prstGeom>
        </p:spPr>
      </p:pic>
      <p:pic>
        <p:nvPicPr>
          <p:cNvPr id="11" name="Picture 10" descr="Capture1.PNG"/>
          <p:cNvPicPr>
            <a:picLocks noChangeAspect="1"/>
          </p:cNvPicPr>
          <p:nvPr/>
        </p:nvPicPr>
        <p:blipFill>
          <a:blip r:embed="rId6" cstate="print"/>
          <a:stretch>
            <a:fillRect/>
          </a:stretch>
        </p:blipFill>
        <p:spPr>
          <a:xfrm>
            <a:off x="5943600" y="1676401"/>
            <a:ext cx="1592580" cy="1676400"/>
          </a:xfrm>
          <a:prstGeom prst="rect">
            <a:avLst/>
          </a:prstGeom>
        </p:spPr>
      </p:pic>
      <p:pic>
        <p:nvPicPr>
          <p:cNvPr id="9" name="Picture 2" descr="C:\Users\ACER\AppData\Local\Microsoft\Windows\Temporary Internet Files\Content.IE5\00WZCH5L\school_building[1].jpg"/>
          <p:cNvPicPr>
            <a:picLocks noChangeAspect="1" noChangeArrowheads="1"/>
          </p:cNvPicPr>
          <p:nvPr/>
        </p:nvPicPr>
        <p:blipFill>
          <a:blip r:embed="rId7" cstate="print"/>
          <a:srcRect/>
          <a:stretch>
            <a:fillRect/>
          </a:stretch>
        </p:blipFill>
        <p:spPr bwMode="auto">
          <a:xfrm>
            <a:off x="0" y="4648200"/>
            <a:ext cx="1828800" cy="1700086"/>
          </a:xfrm>
          <a:prstGeom prst="rect">
            <a:avLst/>
          </a:prstGeom>
          <a:ln>
            <a:noFill/>
          </a:ln>
          <a:effectLst>
            <a:softEdge rad="112500"/>
          </a:effec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par>
                                <p:cTn id="8" presetID="4" presetClass="entr" presetSubtype="16"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ox(in)">
                                      <p:cBhvr>
                                        <p:cTn id="10" dur="500"/>
                                        <p:tgtEl>
                                          <p:spTgt spid="10"/>
                                        </p:tgtEl>
                                      </p:cBhvr>
                                    </p:animEffect>
                                  </p:childTnLst>
                                </p:cTn>
                              </p:par>
                              <p:par>
                                <p:cTn id="11" presetID="5" presetClass="entr" presetSubtype="1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heckerboard(across)">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linds(horizontal)">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2"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8458200" cy="685800"/>
          </a:xfrm>
        </p:spPr>
        <p:txBody>
          <a:bodyPr>
            <a:normAutofit/>
          </a:bodyPr>
          <a:lstStyle/>
          <a:p>
            <a:pPr algn="l"/>
            <a:r>
              <a:rPr lang="en-US" sz="3200" u="sng" smtClean="0">
                <a:solidFill>
                  <a:srgbClr val="FF0000"/>
                </a:solidFill>
              </a:rPr>
              <a:t>1. Đổi tên (Rename) tệp</a:t>
            </a:r>
            <a:endParaRPr lang="en-US" sz="32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3" cstate="print"/>
          <a:srcRect/>
          <a:stretch>
            <a:fillRect/>
          </a:stretch>
        </p:blipFill>
        <p:spPr bwMode="auto">
          <a:xfrm>
            <a:off x="7791337" y="1"/>
            <a:ext cx="1352663" cy="1143000"/>
          </a:xfrm>
          <a:prstGeom prst="rect">
            <a:avLst/>
          </a:prstGeom>
          <a:noFill/>
        </p:spPr>
      </p:pic>
      <p:sp>
        <p:nvSpPr>
          <p:cNvPr id="24" name="Line 38"/>
          <p:cNvSpPr>
            <a:spLocks noChangeShapeType="1"/>
          </p:cNvSpPr>
          <p:nvPr/>
        </p:nvSpPr>
        <p:spPr bwMode="auto">
          <a:xfrm>
            <a:off x="0" y="838200"/>
            <a:ext cx="7772400" cy="0"/>
          </a:xfrm>
          <a:prstGeom prst="line">
            <a:avLst/>
          </a:prstGeom>
          <a:noFill/>
          <a:ln w="9525">
            <a:solidFill>
              <a:srgbClr val="FF0066"/>
            </a:solidFill>
            <a:round/>
            <a:headEnd/>
            <a:tailE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headEnd/>
            <a:tailEnd/>
          </a:ln>
        </p:spPr>
        <p:txBody>
          <a:bodyPr wrap="none" anchor="ctr"/>
          <a:lstStyle/>
          <a:p>
            <a:pPr eaLnBrk="1" hangingPunct="1"/>
            <a:endParaRPr lang="en-GB" altLang="vi-VN"/>
          </a:p>
        </p:txBody>
      </p:sp>
      <p:sp>
        <p:nvSpPr>
          <p:cNvPr id="9" name="Content Placeholder 25"/>
          <p:cNvSpPr>
            <a:spLocks noGrp="1"/>
          </p:cNvSpPr>
          <p:nvPr>
            <p:ph idx="1"/>
          </p:nvPr>
        </p:nvSpPr>
        <p:spPr>
          <a:xfrm>
            <a:off x="381000" y="1524000"/>
            <a:ext cx="5029200" cy="4800600"/>
          </a:xfrm>
        </p:spPr>
        <p:txBody>
          <a:bodyPr/>
          <a:lstStyle/>
          <a:p>
            <a:pPr>
              <a:buNone/>
            </a:pPr>
            <a:r>
              <a:rPr lang="en-US" smtClean="0">
                <a:solidFill>
                  <a:srgbClr val="0070C0"/>
                </a:solidFill>
              </a:rPr>
              <a:t>   Các thao tác đổi tên tệp:</a:t>
            </a:r>
          </a:p>
          <a:p>
            <a:r>
              <a:rPr lang="en-US" smtClean="0">
                <a:solidFill>
                  <a:srgbClr val="0070C0"/>
                </a:solidFill>
              </a:rPr>
              <a:t>Bước 1: Nháy phải chuột vào tệp cần đổi tên, chọn Rename</a:t>
            </a:r>
          </a:p>
          <a:p>
            <a:r>
              <a:rPr lang="en-US" smtClean="0">
                <a:solidFill>
                  <a:srgbClr val="0070C0"/>
                </a:solidFill>
              </a:rPr>
              <a:t>Bước 2: Gõ tên mới cho tệp</a:t>
            </a:r>
          </a:p>
          <a:p>
            <a:r>
              <a:rPr lang="en-US" smtClean="0">
                <a:solidFill>
                  <a:srgbClr val="0070C0"/>
                </a:solidFill>
              </a:rPr>
              <a:t>Bước 3: Nhấn Enter</a:t>
            </a:r>
            <a:endParaRPr lang="en-US">
              <a:solidFill>
                <a:srgbClr val="0070C0"/>
              </a:solidFill>
            </a:endParaRPr>
          </a:p>
        </p:txBody>
      </p:sp>
      <p:pic>
        <p:nvPicPr>
          <p:cNvPr id="20482" name="Picture 2"/>
          <p:cNvPicPr>
            <a:picLocks noChangeAspect="1" noChangeArrowheads="1"/>
          </p:cNvPicPr>
          <p:nvPr/>
        </p:nvPicPr>
        <p:blipFill>
          <a:blip r:embed="rId4" cstate="print"/>
          <a:srcRect/>
          <a:stretch>
            <a:fillRect/>
          </a:stretch>
        </p:blipFill>
        <p:spPr bwMode="auto">
          <a:xfrm>
            <a:off x="5562600" y="1228987"/>
            <a:ext cx="3352800" cy="5629013"/>
          </a:xfrm>
          <a:prstGeom prst="rect">
            <a:avLst/>
          </a:prstGeom>
          <a:noFill/>
          <a:ln w="9525">
            <a:noFill/>
            <a:miter lim="800000"/>
            <a:headEnd/>
            <a:tailEnd/>
          </a:ln>
        </p:spPr>
      </p:pic>
      <p:sp>
        <p:nvSpPr>
          <p:cNvPr id="11" name="Rectangle 10"/>
          <p:cNvSpPr/>
          <p:nvPr/>
        </p:nvSpPr>
        <p:spPr>
          <a:xfrm>
            <a:off x="6553200" y="6324600"/>
            <a:ext cx="7620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500"/>
                            </p:stCondLst>
                            <p:childTnLst>
                              <p:par>
                                <p:cTn id="16" presetID="4" presetClass="entr" presetSubtype="16" fill="hold" nodeType="afterEffect">
                                  <p:stCondLst>
                                    <p:cond delay="0"/>
                                  </p:stCondLst>
                                  <p:childTnLst>
                                    <p:set>
                                      <p:cBhvr>
                                        <p:cTn id="17" dur="1" fill="hold">
                                          <p:stCondLst>
                                            <p:cond delay="0"/>
                                          </p:stCondLst>
                                        </p:cTn>
                                        <p:tgtEl>
                                          <p:spTgt spid="20482"/>
                                        </p:tgtEl>
                                        <p:attrNameLst>
                                          <p:attrName>style.visibility</p:attrName>
                                        </p:attrNameLst>
                                      </p:cBhvr>
                                      <p:to>
                                        <p:strVal val="visible"/>
                                      </p:to>
                                    </p:set>
                                    <p:animEffect transition="in" filter="box(in)">
                                      <p:cBhvr>
                                        <p:cTn id="18" dur="500"/>
                                        <p:tgtEl>
                                          <p:spTgt spid="20482"/>
                                        </p:tgtEl>
                                      </p:cBhvr>
                                    </p:animEffect>
                                  </p:childTnLst>
                                </p:cTn>
                              </p:par>
                              <p:par>
                                <p:cTn id="19" presetID="43"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
                                        <p:tgtEl>
                                          <p:spTgt spid="11"/>
                                        </p:tgtEl>
                                      </p:cBhvr>
                                    </p:animEffect>
                                    <p:anim calcmode="lin" valueType="num">
                                      <p:cBhvr>
                                        <p:cTn id="22" dur="400" fill="hold"/>
                                        <p:tgtEl>
                                          <p:spTgt spid="11"/>
                                        </p:tgtEl>
                                        <p:attrNameLst>
                                          <p:attrName>ppt_x</p:attrName>
                                        </p:attrNameLst>
                                      </p:cBhvr>
                                      <p:tavLst>
                                        <p:tav tm="0">
                                          <p:val>
                                            <p:strVal val="#ppt_x"/>
                                          </p:val>
                                        </p:tav>
                                        <p:tav tm="100000">
                                          <p:val>
                                            <p:strVal val="#ppt_x"/>
                                          </p:val>
                                        </p:tav>
                                      </p:tavLst>
                                    </p:anim>
                                    <p:anim calcmode="lin" valueType="num">
                                      <p:cBhvr>
                                        <p:cTn id="23" dur="400" fill="hold"/>
                                        <p:tgtEl>
                                          <p:spTgt spid="11"/>
                                        </p:tgtEl>
                                        <p:attrNameLst>
                                          <p:attrName>ppt_y</p:attrName>
                                        </p:attrNameLst>
                                      </p:cBhvr>
                                      <p:tavLst>
                                        <p:tav tm="0">
                                          <p:val>
                                            <p:strVal val="#ppt_y+0.31"/>
                                          </p:val>
                                        </p:tav>
                                        <p:tav tm="100000">
                                          <p:val>
                                            <p:strVal val="#ppt_y+0.31"/>
                                          </p:val>
                                        </p:tav>
                                      </p:tavLst>
                                    </p:anim>
                                    <p:anim calcmode="lin" valueType="num">
                                      <p:cBhvr>
                                        <p:cTn id="24" dur="600" decel="50000" fill="hold">
                                          <p:stCondLst>
                                            <p:cond delay="400"/>
                                          </p:stCondLst>
                                        </p:cTn>
                                        <p:tgtEl>
                                          <p:spTgt spid="1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5" dur="600" decel="50000" fill="hold">
                                          <p:stCondLst>
                                            <p:cond delay="400"/>
                                          </p:stCondLst>
                                        </p:cTn>
                                        <p:tgtEl>
                                          <p:spTgt spid="1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9">
                                            <p:txEl>
                                              <p:pRg st="2" end="2"/>
                                            </p:txEl>
                                          </p:spTgt>
                                        </p:tgtEl>
                                        <p:attrNameLst>
                                          <p:attrName>style.visibility</p:attrName>
                                        </p:attrNameLst>
                                      </p:cBhvr>
                                      <p:to>
                                        <p:strVal val="visible"/>
                                      </p:to>
                                    </p:set>
                                    <p:anim calcmode="lin" valueType="num">
                                      <p:cBhvr additive="base">
                                        <p:cTn id="30"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9">
                                            <p:txEl>
                                              <p:pRg st="3" end="3"/>
                                            </p:txEl>
                                          </p:spTgt>
                                        </p:tgtEl>
                                        <p:attrNameLst>
                                          <p:attrName>style.visibility</p:attrName>
                                        </p:attrNameLst>
                                      </p:cBhvr>
                                      <p:to>
                                        <p:strVal val="visible"/>
                                      </p:to>
                                    </p:set>
                                    <p:anim calcmode="lin" valueType="num">
                                      <p:cBhvr additive="base">
                                        <p:cTn id="36"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3" cstate="print"/>
          <a:srcRect/>
          <a:stretch>
            <a:fillRect/>
          </a:stretch>
        </p:blipFill>
        <p:spPr bwMode="auto">
          <a:xfrm>
            <a:off x="0" y="5157914"/>
            <a:ext cx="1828800" cy="1700086"/>
          </a:xfrm>
          <a:prstGeom prst="rect">
            <a:avLst/>
          </a:prstGeom>
          <a:noFill/>
        </p:spPr>
      </p:pic>
      <p:sp>
        <p:nvSpPr>
          <p:cNvPr id="10" name="Title 9"/>
          <p:cNvSpPr>
            <a:spLocks noGrp="1"/>
          </p:cNvSpPr>
          <p:nvPr>
            <p:ph type="title"/>
          </p:nvPr>
        </p:nvSpPr>
        <p:spPr>
          <a:xfrm>
            <a:off x="228600" y="838200"/>
            <a:ext cx="8458200" cy="685800"/>
          </a:xfrm>
        </p:spPr>
        <p:txBody>
          <a:bodyPr>
            <a:normAutofit/>
          </a:bodyPr>
          <a:lstStyle/>
          <a:p>
            <a:pPr algn="l"/>
            <a:r>
              <a:rPr lang="en-US" sz="3200" u="sng" smtClean="0">
                <a:solidFill>
                  <a:srgbClr val="FF0000"/>
                </a:solidFill>
              </a:rPr>
              <a:t>2. Sao chép (Copy) tệp</a:t>
            </a:r>
            <a:endParaRPr lang="en-US" sz="32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4" cstate="print"/>
          <a:srcRect/>
          <a:stretch>
            <a:fillRect/>
          </a:stretch>
        </p:blipFill>
        <p:spPr bwMode="auto">
          <a:xfrm>
            <a:off x="7791337" y="1"/>
            <a:ext cx="1352663" cy="1143000"/>
          </a:xfrm>
          <a:prstGeom prst="rect">
            <a:avLst/>
          </a:prstGeom>
          <a:noFill/>
        </p:spPr>
      </p:pic>
      <p:sp>
        <p:nvSpPr>
          <p:cNvPr id="24" name="Line 38"/>
          <p:cNvSpPr>
            <a:spLocks noChangeShapeType="1"/>
          </p:cNvSpPr>
          <p:nvPr/>
        </p:nvSpPr>
        <p:spPr bwMode="auto">
          <a:xfrm>
            <a:off x="0" y="838200"/>
            <a:ext cx="7772400" cy="0"/>
          </a:xfrm>
          <a:prstGeom prst="line">
            <a:avLst/>
          </a:prstGeom>
          <a:noFill/>
          <a:ln w="9525">
            <a:solidFill>
              <a:srgbClr val="FF0066"/>
            </a:solidFill>
            <a:round/>
            <a:headEnd/>
            <a:tailE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headEnd/>
            <a:tailEnd/>
          </a:ln>
        </p:spPr>
        <p:txBody>
          <a:bodyPr wrap="none" anchor="ctr"/>
          <a:lstStyle/>
          <a:p>
            <a:pPr eaLnBrk="1" hangingPunct="1"/>
            <a:endParaRPr lang="en-GB" altLang="vi-VN"/>
          </a:p>
        </p:txBody>
      </p:sp>
      <p:sp>
        <p:nvSpPr>
          <p:cNvPr id="26" name="Content Placeholder 25"/>
          <p:cNvSpPr>
            <a:spLocks noGrp="1"/>
          </p:cNvSpPr>
          <p:nvPr>
            <p:ph idx="1"/>
          </p:nvPr>
        </p:nvSpPr>
        <p:spPr>
          <a:xfrm>
            <a:off x="228600" y="1524000"/>
            <a:ext cx="5105400" cy="4953000"/>
          </a:xfrm>
        </p:spPr>
        <p:txBody>
          <a:bodyPr/>
          <a:lstStyle/>
          <a:p>
            <a:pPr>
              <a:buNone/>
            </a:pPr>
            <a:r>
              <a:rPr lang="en-US" smtClean="0">
                <a:solidFill>
                  <a:srgbClr val="0070C0"/>
                </a:solidFill>
              </a:rPr>
              <a:t>   Các thao tác sao chép tệp</a:t>
            </a:r>
          </a:p>
          <a:p>
            <a:r>
              <a:rPr lang="en-US" smtClean="0">
                <a:solidFill>
                  <a:srgbClr val="0070C0"/>
                </a:solidFill>
              </a:rPr>
              <a:t>Bước 1: Nháy phải chuột vào tệp cần sao chép, chọn Copy</a:t>
            </a:r>
          </a:p>
          <a:p>
            <a:r>
              <a:rPr lang="en-US" smtClean="0">
                <a:solidFill>
                  <a:srgbClr val="0070C0"/>
                </a:solidFill>
              </a:rPr>
              <a:t>Bước 2: Mở thư mục sẽ chứa, nháy phải chuột, chọn Paste</a:t>
            </a:r>
            <a:endParaRPr lang="en-US">
              <a:solidFill>
                <a:srgbClr val="0070C0"/>
              </a:solidFill>
            </a:endParaRPr>
          </a:p>
        </p:txBody>
      </p:sp>
      <p:pic>
        <p:nvPicPr>
          <p:cNvPr id="11" name="Picture 2"/>
          <p:cNvPicPr>
            <a:picLocks noChangeAspect="1" noChangeArrowheads="1"/>
          </p:cNvPicPr>
          <p:nvPr/>
        </p:nvPicPr>
        <p:blipFill>
          <a:blip r:embed="rId5" cstate="print"/>
          <a:srcRect/>
          <a:stretch>
            <a:fillRect/>
          </a:stretch>
        </p:blipFill>
        <p:spPr bwMode="auto">
          <a:xfrm>
            <a:off x="5334000" y="838200"/>
            <a:ext cx="3352800" cy="5629013"/>
          </a:xfrm>
          <a:prstGeom prst="rect">
            <a:avLst/>
          </a:prstGeom>
          <a:noFill/>
          <a:ln w="9525">
            <a:noFill/>
            <a:miter lim="800000"/>
            <a:headEnd/>
            <a:tailEnd/>
          </a:ln>
        </p:spPr>
      </p:pic>
      <p:sp>
        <p:nvSpPr>
          <p:cNvPr id="14" name="Rectangle 13"/>
          <p:cNvSpPr/>
          <p:nvPr/>
        </p:nvSpPr>
        <p:spPr>
          <a:xfrm>
            <a:off x="6324600" y="5135300"/>
            <a:ext cx="7620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Untitled 2.png"/>
          <p:cNvPicPr>
            <a:picLocks noChangeAspect="1"/>
          </p:cNvPicPr>
          <p:nvPr/>
        </p:nvPicPr>
        <p:blipFill>
          <a:blip r:embed="rId6" cstate="print"/>
          <a:stretch>
            <a:fillRect/>
          </a:stretch>
        </p:blipFill>
        <p:spPr>
          <a:xfrm>
            <a:off x="5029200" y="2743200"/>
            <a:ext cx="2400635" cy="281026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26">
                                            <p:txEl>
                                              <p:pRg st="0" end="0"/>
                                            </p:txEl>
                                          </p:spTgt>
                                        </p:tgtEl>
                                        <p:attrNameLst>
                                          <p:attrName>style.visibility</p:attrName>
                                        </p:attrNameLst>
                                      </p:cBhvr>
                                      <p:to>
                                        <p:strVal val="visible"/>
                                      </p:to>
                                    </p:set>
                                    <p:animEffect transition="in" filter="wheel(4)">
                                      <p:cBhvr>
                                        <p:cTn id="7" dur="1000"/>
                                        <p:tgtEl>
                                          <p:spTgt spid="2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26">
                                            <p:txEl>
                                              <p:pRg st="1" end="1"/>
                                            </p:txEl>
                                          </p:spTgt>
                                        </p:tgtEl>
                                        <p:attrNameLst>
                                          <p:attrName>style.visibility</p:attrName>
                                        </p:attrNameLst>
                                      </p:cBhvr>
                                      <p:to>
                                        <p:strVal val="visible"/>
                                      </p:to>
                                    </p:set>
                                    <p:animEffect transition="in" filter="wheel(4)">
                                      <p:cBhvr>
                                        <p:cTn id="12" dur="1000"/>
                                        <p:tgtEl>
                                          <p:spTgt spid="26">
                                            <p:txEl>
                                              <p:pRg st="1" end="1"/>
                                            </p:txEl>
                                          </p:spTgt>
                                        </p:tgtEl>
                                      </p:cBhvr>
                                    </p:animEffect>
                                  </p:childTnLst>
                                </p:cTn>
                              </p:par>
                            </p:childTnLst>
                          </p:cTn>
                        </p:par>
                        <p:par>
                          <p:cTn id="13" fill="hold">
                            <p:stCondLst>
                              <p:cond delay="1000"/>
                            </p:stCondLst>
                            <p:childTnLst>
                              <p:par>
                                <p:cTn id="14" presetID="4" presetClass="entr" presetSubtype="16" fill="hold"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ox(in)">
                                      <p:cBhvr>
                                        <p:cTn id="16" dur="500"/>
                                        <p:tgtEl>
                                          <p:spTgt spid="11"/>
                                        </p:tgtEl>
                                      </p:cBhvr>
                                    </p:animEffect>
                                  </p:childTnLst>
                                </p:cTn>
                              </p:par>
                              <p:par>
                                <p:cTn id="17" presetID="43"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100"/>
                                        <p:tgtEl>
                                          <p:spTgt spid="14"/>
                                        </p:tgtEl>
                                      </p:cBhvr>
                                    </p:animEffect>
                                    <p:anim calcmode="lin" valueType="num">
                                      <p:cBhvr>
                                        <p:cTn id="20" dur="400" fill="hold"/>
                                        <p:tgtEl>
                                          <p:spTgt spid="14"/>
                                        </p:tgtEl>
                                        <p:attrNameLst>
                                          <p:attrName>ppt_x</p:attrName>
                                        </p:attrNameLst>
                                      </p:cBhvr>
                                      <p:tavLst>
                                        <p:tav tm="0">
                                          <p:val>
                                            <p:strVal val="#ppt_x"/>
                                          </p:val>
                                        </p:tav>
                                        <p:tav tm="100000">
                                          <p:val>
                                            <p:strVal val="#ppt_x"/>
                                          </p:val>
                                        </p:tav>
                                      </p:tavLst>
                                    </p:anim>
                                    <p:anim calcmode="lin" valueType="num">
                                      <p:cBhvr>
                                        <p:cTn id="21" dur="400" fill="hold"/>
                                        <p:tgtEl>
                                          <p:spTgt spid="14"/>
                                        </p:tgtEl>
                                        <p:attrNameLst>
                                          <p:attrName>ppt_y</p:attrName>
                                        </p:attrNameLst>
                                      </p:cBhvr>
                                      <p:tavLst>
                                        <p:tav tm="0">
                                          <p:val>
                                            <p:strVal val="#ppt_y+0.31"/>
                                          </p:val>
                                        </p:tav>
                                        <p:tav tm="100000">
                                          <p:val>
                                            <p:strVal val="#ppt_y+0.31"/>
                                          </p:val>
                                        </p:tav>
                                      </p:tavLst>
                                    </p:anim>
                                    <p:anim calcmode="lin" valueType="num">
                                      <p:cBhvr>
                                        <p:cTn id="22" dur="600" decel="50000" fill="hold">
                                          <p:stCondLst>
                                            <p:cond delay="400"/>
                                          </p:stCondLst>
                                        </p:cTn>
                                        <p:tgtEl>
                                          <p:spTgt spid="14"/>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3" dur="600" decel="50000" fill="hold">
                                          <p:stCondLst>
                                            <p:cond delay="400"/>
                                          </p:stCondLst>
                                        </p:cTn>
                                        <p:tgtEl>
                                          <p:spTgt spid="14"/>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grpId="0" nodeType="clickEffect">
                                  <p:stCondLst>
                                    <p:cond delay="0"/>
                                  </p:stCondLst>
                                  <p:childTnLst>
                                    <p:set>
                                      <p:cBhvr>
                                        <p:cTn id="27" dur="1" fill="hold">
                                          <p:stCondLst>
                                            <p:cond delay="0"/>
                                          </p:stCondLst>
                                        </p:cTn>
                                        <p:tgtEl>
                                          <p:spTgt spid="26">
                                            <p:txEl>
                                              <p:pRg st="2" end="2"/>
                                            </p:txEl>
                                          </p:spTgt>
                                        </p:tgtEl>
                                        <p:attrNameLst>
                                          <p:attrName>style.visibility</p:attrName>
                                        </p:attrNameLst>
                                      </p:cBhvr>
                                      <p:to>
                                        <p:strVal val="visible"/>
                                      </p:to>
                                    </p:set>
                                    <p:animEffect transition="in" filter="wheel(4)">
                                      <p:cBhvr>
                                        <p:cTn id="28" dur="1000"/>
                                        <p:tgtEl>
                                          <p:spTgt spid="26">
                                            <p:txEl>
                                              <p:pRg st="2" end="2"/>
                                            </p:txEl>
                                          </p:spTgt>
                                        </p:tgtEl>
                                      </p:cBhvr>
                                    </p:animEffect>
                                  </p:childTnLst>
                                </p:cTn>
                              </p:par>
                              <p:par>
                                <p:cTn id="29" presetID="8" presetClass="entr" presetSubtype="16"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diamond(in)">
                                      <p:cBhvr>
                                        <p:cTn id="31"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uiExpand="1" build="p"/>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ACER\AppData\Local\Microsoft\Windows\Temporary Internet Files\Content.IE5\00WZCH5L\school_building[1].jpg"/>
          <p:cNvPicPr>
            <a:picLocks noChangeAspect="1" noChangeArrowheads="1"/>
          </p:cNvPicPr>
          <p:nvPr/>
        </p:nvPicPr>
        <p:blipFill>
          <a:blip r:embed="rId2" cstate="print"/>
          <a:srcRect/>
          <a:stretch>
            <a:fillRect/>
          </a:stretch>
        </p:blipFill>
        <p:spPr bwMode="auto">
          <a:xfrm>
            <a:off x="0" y="4648200"/>
            <a:ext cx="1828800" cy="1700086"/>
          </a:xfrm>
          <a:prstGeom prst="rect">
            <a:avLst/>
          </a:prstGeom>
          <a:noFill/>
        </p:spPr>
      </p:pic>
      <p:sp>
        <p:nvSpPr>
          <p:cNvPr id="10" name="Title 9"/>
          <p:cNvSpPr>
            <a:spLocks noGrp="1"/>
          </p:cNvSpPr>
          <p:nvPr>
            <p:ph type="title"/>
          </p:nvPr>
        </p:nvSpPr>
        <p:spPr>
          <a:xfrm>
            <a:off x="228600" y="838200"/>
            <a:ext cx="8458200" cy="685800"/>
          </a:xfrm>
        </p:spPr>
        <p:txBody>
          <a:bodyPr>
            <a:normAutofit/>
          </a:bodyPr>
          <a:lstStyle/>
          <a:p>
            <a:pPr algn="l"/>
            <a:r>
              <a:rPr lang="en-US" sz="3200" u="sng" smtClean="0">
                <a:solidFill>
                  <a:srgbClr val="FF0000"/>
                </a:solidFill>
              </a:rPr>
              <a:t>4. Xóa (Delete) tệp</a:t>
            </a:r>
            <a:endParaRPr lang="en-US" sz="3200" u="sng">
              <a:solidFill>
                <a:srgbClr val="FF0000"/>
              </a:solidFill>
            </a:endParaRPr>
          </a:p>
        </p:txBody>
      </p:sp>
      <p:pic>
        <p:nvPicPr>
          <p:cNvPr id="1028" name="Picture 4" descr="C:\Users\ACER\AppData\Local\Microsoft\Windows\Temporary Internet Files\Content.IE5\00WZCH5L\5-Free-Summer-Clipart-Illustration-Of-A-Happy-Smiling-Sun[1].png"/>
          <p:cNvPicPr>
            <a:picLocks noChangeAspect="1" noChangeArrowheads="1"/>
          </p:cNvPicPr>
          <p:nvPr/>
        </p:nvPicPr>
        <p:blipFill>
          <a:blip r:embed="rId3" cstate="print"/>
          <a:srcRect/>
          <a:stretch>
            <a:fillRect/>
          </a:stretch>
        </p:blipFill>
        <p:spPr bwMode="auto">
          <a:xfrm>
            <a:off x="7791337" y="1"/>
            <a:ext cx="1352663" cy="1143000"/>
          </a:xfrm>
          <a:prstGeom prst="rect">
            <a:avLst/>
          </a:prstGeom>
          <a:noFill/>
        </p:spPr>
      </p:pic>
      <p:sp>
        <p:nvSpPr>
          <p:cNvPr id="24" name="Line 38"/>
          <p:cNvSpPr>
            <a:spLocks noChangeShapeType="1"/>
          </p:cNvSpPr>
          <p:nvPr/>
        </p:nvSpPr>
        <p:spPr bwMode="auto">
          <a:xfrm>
            <a:off x="0" y="838200"/>
            <a:ext cx="7772400" cy="0"/>
          </a:xfrm>
          <a:prstGeom prst="line">
            <a:avLst/>
          </a:prstGeom>
          <a:noFill/>
          <a:ln w="9525">
            <a:solidFill>
              <a:srgbClr val="FF0066"/>
            </a:solidFill>
            <a:round/>
            <a:headEnd/>
            <a:tailEnd/>
          </a:ln>
        </p:spPr>
        <p:txBody>
          <a:bodyPr/>
          <a:lstStyle/>
          <a:p>
            <a:endParaRPr lang="en-US"/>
          </a:p>
        </p:txBody>
      </p:sp>
      <p:sp>
        <p:nvSpPr>
          <p:cNvPr id="25" name="Rectangle 41"/>
          <p:cNvSpPr>
            <a:spLocks noChangeArrowheads="1"/>
          </p:cNvSpPr>
          <p:nvPr/>
        </p:nvSpPr>
        <p:spPr bwMode="auto">
          <a:xfrm>
            <a:off x="0" y="838200"/>
            <a:ext cx="5410200" cy="76200"/>
          </a:xfrm>
          <a:prstGeom prst="rect">
            <a:avLst/>
          </a:prstGeom>
          <a:solidFill>
            <a:srgbClr val="FF0000"/>
          </a:solidFill>
          <a:ln w="9525">
            <a:noFill/>
            <a:miter lim="800000"/>
            <a:headEnd/>
            <a:tailEnd/>
          </a:ln>
        </p:spPr>
        <p:txBody>
          <a:bodyPr wrap="none" anchor="ctr"/>
          <a:lstStyle/>
          <a:p>
            <a:pPr eaLnBrk="1" hangingPunct="1"/>
            <a:endParaRPr lang="en-GB" altLang="vi-VN"/>
          </a:p>
        </p:txBody>
      </p:sp>
      <p:sp>
        <p:nvSpPr>
          <p:cNvPr id="9" name="Content Placeholder 25"/>
          <p:cNvSpPr>
            <a:spLocks noGrp="1"/>
          </p:cNvSpPr>
          <p:nvPr>
            <p:ph idx="1"/>
          </p:nvPr>
        </p:nvSpPr>
        <p:spPr>
          <a:xfrm>
            <a:off x="609600" y="1524000"/>
            <a:ext cx="4495800" cy="3886200"/>
          </a:xfrm>
        </p:spPr>
        <p:txBody>
          <a:bodyPr>
            <a:normAutofit/>
          </a:bodyPr>
          <a:lstStyle/>
          <a:p>
            <a:pPr>
              <a:buNone/>
            </a:pPr>
            <a:r>
              <a:rPr lang="en-US" smtClean="0">
                <a:solidFill>
                  <a:srgbClr val="0070C0"/>
                </a:solidFill>
              </a:rPr>
              <a:t>   Các thao tác xóa tệp:</a:t>
            </a:r>
          </a:p>
          <a:p>
            <a:r>
              <a:rPr lang="en-US" smtClean="0">
                <a:solidFill>
                  <a:srgbClr val="0070C0"/>
                </a:solidFill>
              </a:rPr>
              <a:t>Bước 1: Nháy phải chuột vào tệp cần xóa, chọn Delete</a:t>
            </a:r>
          </a:p>
          <a:p>
            <a:r>
              <a:rPr lang="en-US" smtClean="0">
                <a:solidFill>
                  <a:srgbClr val="0070C0"/>
                </a:solidFill>
              </a:rPr>
              <a:t>Bước 2: Chọn Yes vào cửa sổ vừa xuất hiện/ Nhấn Enter</a:t>
            </a:r>
            <a:endParaRPr lang="en-US">
              <a:solidFill>
                <a:srgbClr val="0070C0"/>
              </a:solidFill>
            </a:endParaRPr>
          </a:p>
        </p:txBody>
      </p:sp>
      <p:pic>
        <p:nvPicPr>
          <p:cNvPr id="13" name="Picture 2"/>
          <p:cNvPicPr>
            <a:picLocks noChangeAspect="1" noChangeArrowheads="1"/>
          </p:cNvPicPr>
          <p:nvPr/>
        </p:nvPicPr>
        <p:blipFill>
          <a:blip r:embed="rId4" cstate="print"/>
          <a:srcRect/>
          <a:stretch>
            <a:fillRect/>
          </a:stretch>
        </p:blipFill>
        <p:spPr bwMode="auto">
          <a:xfrm>
            <a:off x="5562600" y="1228987"/>
            <a:ext cx="3352800" cy="5629013"/>
          </a:xfrm>
          <a:prstGeom prst="rect">
            <a:avLst/>
          </a:prstGeom>
          <a:noFill/>
          <a:ln w="9525">
            <a:noFill/>
            <a:miter lim="800000"/>
            <a:headEnd/>
            <a:tailEnd/>
          </a:ln>
        </p:spPr>
      </p:pic>
      <p:sp>
        <p:nvSpPr>
          <p:cNvPr id="11" name="Rectangle 10"/>
          <p:cNvSpPr/>
          <p:nvPr/>
        </p:nvSpPr>
        <p:spPr>
          <a:xfrm>
            <a:off x="6553200" y="6019800"/>
            <a:ext cx="762000" cy="3048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xEl>
                                              <p:pRg st="1" end="1"/>
                                            </p:txEl>
                                          </p:spTgt>
                                        </p:tgtEl>
                                        <p:attrNameLst>
                                          <p:attrName>style.visibility</p:attrName>
                                        </p:attrNameLst>
                                      </p:cBhvr>
                                      <p:to>
                                        <p:strVal val="visible"/>
                                      </p:to>
                                    </p:set>
                                    <p:anim calcmode="lin" valueType="num">
                                      <p:cBhvr additive="base">
                                        <p:cTn id="13" dur="10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par>
                          <p:cTn id="15" fill="hold">
                            <p:stCondLst>
                              <p:cond delay="1000"/>
                            </p:stCondLst>
                            <p:childTnLst>
                              <p:par>
                                <p:cTn id="16" presetID="4" presetClass="entr" presetSubtype="16" fill="hold"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box(in)">
                                      <p:cBhvr>
                                        <p:cTn id="18" dur="500"/>
                                        <p:tgtEl>
                                          <p:spTgt spid="13"/>
                                        </p:tgtEl>
                                      </p:cBhvr>
                                    </p:animEffect>
                                  </p:childTnLst>
                                </p:cTn>
                              </p:par>
                              <p:par>
                                <p:cTn id="19" presetID="43"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100"/>
                                        <p:tgtEl>
                                          <p:spTgt spid="11"/>
                                        </p:tgtEl>
                                      </p:cBhvr>
                                    </p:animEffect>
                                    <p:anim calcmode="lin" valueType="num">
                                      <p:cBhvr>
                                        <p:cTn id="22" dur="400" fill="hold"/>
                                        <p:tgtEl>
                                          <p:spTgt spid="11"/>
                                        </p:tgtEl>
                                        <p:attrNameLst>
                                          <p:attrName>ppt_x</p:attrName>
                                        </p:attrNameLst>
                                      </p:cBhvr>
                                      <p:tavLst>
                                        <p:tav tm="0">
                                          <p:val>
                                            <p:strVal val="#ppt_x"/>
                                          </p:val>
                                        </p:tav>
                                        <p:tav tm="100000">
                                          <p:val>
                                            <p:strVal val="#ppt_x"/>
                                          </p:val>
                                        </p:tav>
                                      </p:tavLst>
                                    </p:anim>
                                    <p:anim calcmode="lin" valueType="num">
                                      <p:cBhvr>
                                        <p:cTn id="23" dur="400" fill="hold"/>
                                        <p:tgtEl>
                                          <p:spTgt spid="11"/>
                                        </p:tgtEl>
                                        <p:attrNameLst>
                                          <p:attrName>ppt_y</p:attrName>
                                        </p:attrNameLst>
                                      </p:cBhvr>
                                      <p:tavLst>
                                        <p:tav tm="0">
                                          <p:val>
                                            <p:strVal val="#ppt_y+0.31"/>
                                          </p:val>
                                        </p:tav>
                                        <p:tav tm="100000">
                                          <p:val>
                                            <p:strVal val="#ppt_y+0.31"/>
                                          </p:val>
                                        </p:tav>
                                      </p:tavLst>
                                    </p:anim>
                                    <p:anim calcmode="lin" valueType="num">
                                      <p:cBhvr>
                                        <p:cTn id="24" dur="600" decel="50000" fill="hold">
                                          <p:stCondLst>
                                            <p:cond delay="400"/>
                                          </p:stCondLst>
                                        </p:cTn>
                                        <p:tgtEl>
                                          <p:spTgt spid="11"/>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5" dur="600" decel="50000" fill="hold">
                                          <p:stCondLst>
                                            <p:cond delay="400"/>
                                          </p:stCondLst>
                                        </p:cTn>
                                        <p:tgtEl>
                                          <p:spTgt spid="11"/>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9">
                                            <p:txEl>
                                              <p:pRg st="2" end="2"/>
                                            </p:txEl>
                                          </p:spTgt>
                                        </p:tgtEl>
                                        <p:attrNameLst>
                                          <p:attrName>style.visibility</p:attrName>
                                        </p:attrNameLst>
                                      </p:cBhvr>
                                      <p:to>
                                        <p:strVal val="visible"/>
                                      </p:to>
                                    </p:set>
                                    <p:anim calcmode="lin" valueType="num">
                                      <p:cBhvr additive="base">
                                        <p:cTn id="30"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31" dur="10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hinh-nen-Powerpoint-21.jpg"/>
          <p:cNvPicPr>
            <a:picLocks noChangeAspect="1"/>
          </p:cNvPicPr>
          <p:nvPr/>
        </p:nvPicPr>
        <p:blipFill>
          <a:blip r:embed="rId3" cstate="print"/>
          <a:stretch>
            <a:fillRect/>
          </a:stretch>
        </p:blipFill>
        <p:spPr>
          <a:xfrm>
            <a:off x="0" y="0"/>
            <a:ext cx="9144000" cy="6858000"/>
          </a:xfrm>
          <a:prstGeom prst="rect">
            <a:avLst/>
          </a:prstGeom>
        </p:spPr>
      </p:pic>
      <p:sp>
        <p:nvSpPr>
          <p:cNvPr id="2" name="Title 1"/>
          <p:cNvSpPr>
            <a:spLocks noGrp="1"/>
          </p:cNvSpPr>
          <p:nvPr>
            <p:ph type="ctrTitle"/>
          </p:nvPr>
        </p:nvSpPr>
        <p:spPr>
          <a:xfrm>
            <a:off x="0" y="0"/>
            <a:ext cx="9144000" cy="1981200"/>
          </a:xfr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b="1" spc="50" dirty="0" smtClean="0">
                <a:ln w="1143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BÀI 4: </a:t>
            </a:r>
            <a:r>
              <a:rPr lang="en-US" sz="4600" b="1" spc="50" dirty="0" smtClean="0">
                <a:ln w="1143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t>CÁC THAO TÁC VỚI TỆP</a:t>
            </a:r>
            <a:br>
              <a:rPr lang="en-US" sz="4600" b="1" spc="50" dirty="0" smtClean="0">
                <a:ln w="11430"/>
                <a:solidFill>
                  <a:srgbClr val="C00000"/>
                </a:solidFill>
                <a:effectLst>
                  <a:outerShdw blurRad="38100" dist="38100" dir="2700000" algn="tl">
                    <a:srgbClr val="000000">
                      <a:alpha val="43137"/>
                    </a:srgbClr>
                  </a:outerShdw>
                </a:effectLst>
                <a:latin typeface="Times New Roman" pitchFamily="18" charset="0"/>
                <a:cs typeface="Times New Roman" pitchFamily="18" charset="0"/>
              </a:rPr>
            </a:br>
            <a:endParaRPr lang="en-US" b="1" spc="50" dirty="0">
              <a:ln w="11430"/>
              <a:solidFill>
                <a:srgbClr val="C0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Title 1"/>
          <p:cNvSpPr txBox="1">
            <a:spLocks/>
          </p:cNvSpPr>
          <p:nvPr/>
        </p:nvSpPr>
        <p:spPr>
          <a:xfrm>
            <a:off x="1981200" y="1"/>
            <a:ext cx="6934200" cy="685799"/>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800" b="0" i="0" u="none" strike="noStrike" kern="1200" cap="none" spc="0" normalizeH="0" baseline="0" noProof="0" smtClean="0">
              <a:ln>
                <a:noFill/>
              </a:ln>
              <a:solidFill>
                <a:schemeClr val="tx1"/>
              </a:solidFill>
              <a:effectLst/>
              <a:uLnTx/>
              <a:uFillTx/>
              <a:latin typeface="Ancuu" pitchFamily="2" charset="0"/>
              <a:ea typeface="+mj-ea"/>
              <a:cs typeface="Times New Roman" pitchFamily="18" charset="0"/>
            </a:endParaRPr>
          </a:p>
        </p:txBody>
      </p:sp>
      <p:pic>
        <p:nvPicPr>
          <p:cNvPr id="8" name="Picture 7" descr="Capturrrre.PNG"/>
          <p:cNvPicPr>
            <a:picLocks noChangeAspect="1"/>
          </p:cNvPicPr>
          <p:nvPr/>
        </p:nvPicPr>
        <p:blipFill>
          <a:blip r:embed="rId4" cstate="print"/>
          <a:stretch>
            <a:fillRect/>
          </a:stretch>
        </p:blipFill>
        <p:spPr>
          <a:xfrm>
            <a:off x="1524000" y="1676401"/>
            <a:ext cx="1445172" cy="1676400"/>
          </a:xfrm>
          <a:prstGeom prst="rect">
            <a:avLst/>
          </a:prstGeom>
        </p:spPr>
      </p:pic>
      <p:pic>
        <p:nvPicPr>
          <p:cNvPr id="10" name="Picture 9" descr="Capturffe.PNG"/>
          <p:cNvPicPr>
            <a:picLocks noChangeAspect="1"/>
          </p:cNvPicPr>
          <p:nvPr/>
        </p:nvPicPr>
        <p:blipFill>
          <a:blip r:embed="rId5" cstate="print"/>
          <a:stretch>
            <a:fillRect/>
          </a:stretch>
        </p:blipFill>
        <p:spPr>
          <a:xfrm>
            <a:off x="3505200" y="1676400"/>
            <a:ext cx="1524000" cy="1677799"/>
          </a:xfrm>
          <a:prstGeom prst="rect">
            <a:avLst/>
          </a:prstGeom>
        </p:spPr>
      </p:pic>
      <p:pic>
        <p:nvPicPr>
          <p:cNvPr id="11" name="Picture 10" descr="Capture1.PNG"/>
          <p:cNvPicPr>
            <a:picLocks noChangeAspect="1"/>
          </p:cNvPicPr>
          <p:nvPr/>
        </p:nvPicPr>
        <p:blipFill>
          <a:blip r:embed="rId6" cstate="print"/>
          <a:stretch>
            <a:fillRect/>
          </a:stretch>
        </p:blipFill>
        <p:spPr>
          <a:xfrm>
            <a:off x="5943600" y="1676401"/>
            <a:ext cx="1592580" cy="1676400"/>
          </a:xfrm>
          <a:prstGeom prst="rect">
            <a:avLst/>
          </a:prstGeom>
        </p:spPr>
      </p:pic>
      <p:pic>
        <p:nvPicPr>
          <p:cNvPr id="9" name="Picture 2" descr="C:\Users\ACER\AppData\Local\Microsoft\Windows\Temporary Internet Files\Content.IE5\00WZCH5L\school_building[1].jpg"/>
          <p:cNvPicPr>
            <a:picLocks noChangeAspect="1" noChangeArrowheads="1"/>
          </p:cNvPicPr>
          <p:nvPr/>
        </p:nvPicPr>
        <p:blipFill>
          <a:blip r:embed="rId7" cstate="print"/>
          <a:srcRect/>
          <a:stretch>
            <a:fillRect/>
          </a:stretch>
        </p:blipFill>
        <p:spPr bwMode="auto">
          <a:xfrm>
            <a:off x="0" y="4648200"/>
            <a:ext cx="1828800" cy="1700086"/>
          </a:xfrm>
          <a:prstGeom prst="rect">
            <a:avLst/>
          </a:prstGeom>
          <a:ln>
            <a:noFill/>
          </a:ln>
          <a:effectLst>
            <a:softEdge rad="112500"/>
          </a:effectLst>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par>
                                <p:cTn id="8" presetID="4" presetClass="entr" presetSubtype="16"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box(in)">
                                      <p:cBhvr>
                                        <p:cTn id="10" dur="500"/>
                                        <p:tgtEl>
                                          <p:spTgt spid="10"/>
                                        </p:tgtEl>
                                      </p:cBhvr>
                                    </p:animEffect>
                                  </p:childTnLst>
                                </p:cTn>
                              </p:par>
                              <p:par>
                                <p:cTn id="11" presetID="5" presetClass="entr" presetSubtype="1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heckerboard(across)">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linds(horizontal)">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143000"/>
          </a:xfrm>
        </p:spPr>
        <p:txBody>
          <a:bodyPr>
            <a:normAutofit fontScale="90000"/>
          </a:bodyPr>
          <a:lstStyle/>
          <a:p>
            <a:r>
              <a:rPr lang="en-US" sz="3600" b="1" dirty="0" smtClean="0">
                <a:solidFill>
                  <a:srgbClr val="FF0000"/>
                </a:solidFill>
                <a:latin typeface="Times New Roman" pitchFamily="18" charset="0"/>
                <a:cs typeface="Times New Roman" pitchFamily="18" charset="0"/>
              </a:rPr>
              <a:t>Câu 1: em hãy nối cột A với ý đúng ở cột B</a:t>
            </a:r>
            <a:endParaRPr lang="vi-VN" sz="3600" b="1" dirty="0">
              <a:solidFill>
                <a:srgbClr val="FF0000"/>
              </a:solidFill>
              <a:latin typeface="Times New Roman" pitchFamily="18" charset="0"/>
              <a:cs typeface="Times New Roman" pitchFamily="18" charset="0"/>
            </a:endParaRPr>
          </a:p>
        </p:txBody>
      </p:sp>
      <p:sp>
        <p:nvSpPr>
          <p:cNvPr id="4" name="TextBox 3"/>
          <p:cNvSpPr txBox="1"/>
          <p:nvPr/>
        </p:nvSpPr>
        <p:spPr>
          <a:xfrm>
            <a:off x="609600" y="1600200"/>
            <a:ext cx="2743200" cy="4365619"/>
          </a:xfrm>
          <a:prstGeom prst="rect">
            <a:avLst/>
          </a:prstGeom>
          <a:noFill/>
        </p:spPr>
        <p:txBody>
          <a:bodyPr wrap="square" rtlCol="0">
            <a:spAutoFit/>
          </a:bodyPr>
          <a:lstStyle/>
          <a:p>
            <a:pPr marL="742950" indent="-742950">
              <a:lnSpc>
                <a:spcPct val="200000"/>
              </a:lnSpc>
              <a:buAutoNum type="arabicPeriod"/>
            </a:pPr>
            <a:r>
              <a:rPr lang="en-US" sz="3600" dirty="0" smtClean="0">
                <a:latin typeface="Times New Roman" pitchFamily="18" charset="0"/>
                <a:cs typeface="Times New Roman" pitchFamily="18" charset="0"/>
              </a:rPr>
              <a:t>Delete</a:t>
            </a:r>
          </a:p>
          <a:p>
            <a:pPr marL="742950" indent="-742950">
              <a:lnSpc>
                <a:spcPct val="200000"/>
              </a:lnSpc>
              <a:buAutoNum type="arabicPeriod"/>
            </a:pPr>
            <a:r>
              <a:rPr lang="en-US" sz="3600" dirty="0" smtClean="0">
                <a:latin typeface="Times New Roman" pitchFamily="18" charset="0"/>
                <a:cs typeface="Times New Roman" pitchFamily="18" charset="0"/>
              </a:rPr>
              <a:t>Copy</a:t>
            </a:r>
          </a:p>
          <a:p>
            <a:pPr marL="742950" indent="-742950">
              <a:lnSpc>
                <a:spcPct val="200000"/>
              </a:lnSpc>
              <a:buAutoNum type="arabicPeriod"/>
            </a:pPr>
            <a:r>
              <a:rPr lang="en-US" sz="3600" dirty="0" smtClean="0">
                <a:latin typeface="Times New Roman" pitchFamily="18" charset="0"/>
                <a:cs typeface="Times New Roman" pitchFamily="18" charset="0"/>
              </a:rPr>
              <a:t>Paste </a:t>
            </a:r>
          </a:p>
          <a:p>
            <a:pPr marL="742950" indent="-742950">
              <a:lnSpc>
                <a:spcPct val="200000"/>
              </a:lnSpc>
              <a:buAutoNum type="arabicPeriod"/>
            </a:pPr>
            <a:r>
              <a:rPr lang="en-US" sz="3600" dirty="0" smtClean="0">
                <a:latin typeface="Times New Roman" pitchFamily="18" charset="0"/>
                <a:cs typeface="Times New Roman" pitchFamily="18" charset="0"/>
              </a:rPr>
              <a:t>Rename</a:t>
            </a:r>
            <a:endParaRPr lang="vi-VN" sz="3600" dirty="0">
              <a:latin typeface="Times New Roman" pitchFamily="18" charset="0"/>
              <a:cs typeface="Times New Roman" pitchFamily="18" charset="0"/>
            </a:endParaRPr>
          </a:p>
        </p:txBody>
      </p:sp>
      <p:sp>
        <p:nvSpPr>
          <p:cNvPr id="5" name="TextBox 4"/>
          <p:cNvSpPr txBox="1"/>
          <p:nvPr/>
        </p:nvSpPr>
        <p:spPr>
          <a:xfrm>
            <a:off x="4953000" y="1600200"/>
            <a:ext cx="2743200" cy="4524315"/>
          </a:xfrm>
          <a:prstGeom prst="rect">
            <a:avLst/>
          </a:prstGeom>
          <a:noFill/>
        </p:spPr>
        <p:txBody>
          <a:bodyPr wrap="square" rtlCol="0">
            <a:spAutoFit/>
          </a:bodyPr>
          <a:lstStyle/>
          <a:p>
            <a:pPr marL="742950" indent="-742950">
              <a:lnSpc>
                <a:spcPct val="200000"/>
              </a:lnSpc>
            </a:pPr>
            <a:r>
              <a:rPr lang="en-US" sz="3600" dirty="0" smtClean="0"/>
              <a:t>A</a:t>
            </a:r>
            <a:r>
              <a:rPr lang="en-US" sz="3600" dirty="0" smtClean="0">
                <a:latin typeface="Times New Roman" pitchFamily="18" charset="0"/>
                <a:cs typeface="Times New Roman" pitchFamily="18" charset="0"/>
              </a:rPr>
              <a:t>.  Dán</a:t>
            </a:r>
          </a:p>
          <a:p>
            <a:pPr marL="742950" indent="-742950">
              <a:lnSpc>
                <a:spcPct val="200000"/>
              </a:lnSpc>
            </a:pPr>
            <a:r>
              <a:rPr lang="en-US" sz="3600" dirty="0" smtClean="0">
                <a:latin typeface="Times New Roman" pitchFamily="18" charset="0"/>
                <a:cs typeface="Times New Roman" pitchFamily="18" charset="0"/>
              </a:rPr>
              <a:t>B.  Đổi tên</a:t>
            </a:r>
          </a:p>
          <a:p>
            <a:pPr marL="742950" indent="-742950">
              <a:lnSpc>
                <a:spcPct val="200000"/>
              </a:lnSpc>
              <a:buFontTx/>
              <a:buAutoNum type="alphaUcPeriod" startAt="3"/>
            </a:pPr>
            <a:r>
              <a:rPr lang="en-US" sz="3600" dirty="0" smtClean="0">
                <a:latin typeface="Times New Roman" pitchFamily="18" charset="0"/>
                <a:cs typeface="Times New Roman" pitchFamily="18" charset="0"/>
              </a:rPr>
              <a:t>Xóa</a:t>
            </a:r>
            <a:endParaRPr lang="vi-VN" sz="3600" dirty="0" smtClean="0">
              <a:latin typeface="Times New Roman" pitchFamily="18" charset="0"/>
              <a:cs typeface="Times New Roman" pitchFamily="18" charset="0"/>
            </a:endParaRPr>
          </a:p>
          <a:p>
            <a:pPr marL="742950" indent="-742950">
              <a:lnSpc>
                <a:spcPct val="200000"/>
              </a:lnSpc>
              <a:buAutoNum type="alphaUcPeriod" startAt="3"/>
            </a:pPr>
            <a:r>
              <a:rPr lang="en-US" sz="3600" dirty="0" smtClean="0">
                <a:latin typeface="Times New Roman" pitchFamily="18" charset="0"/>
                <a:cs typeface="Times New Roman" pitchFamily="18" charset="0"/>
              </a:rPr>
              <a:t>Sao chép</a:t>
            </a:r>
          </a:p>
        </p:txBody>
      </p:sp>
      <p:sp>
        <p:nvSpPr>
          <p:cNvPr id="6" name="TextBox 5"/>
          <p:cNvSpPr txBox="1"/>
          <p:nvPr/>
        </p:nvSpPr>
        <p:spPr>
          <a:xfrm>
            <a:off x="762000" y="1219200"/>
            <a:ext cx="2057400" cy="646331"/>
          </a:xfrm>
          <a:prstGeom prst="rect">
            <a:avLst/>
          </a:prstGeom>
          <a:noFill/>
        </p:spPr>
        <p:txBody>
          <a:bodyPr wrap="square" rtlCol="0">
            <a:spAutoFit/>
          </a:bodyPr>
          <a:lstStyle/>
          <a:p>
            <a:pPr algn="ctr"/>
            <a:r>
              <a:rPr lang="en-US" sz="3600" b="1" dirty="0" smtClean="0"/>
              <a:t>Cột A</a:t>
            </a:r>
            <a:endParaRPr lang="vi-VN" sz="3600" b="1" dirty="0"/>
          </a:p>
        </p:txBody>
      </p:sp>
      <p:sp>
        <p:nvSpPr>
          <p:cNvPr id="7" name="TextBox 6"/>
          <p:cNvSpPr txBox="1"/>
          <p:nvPr/>
        </p:nvSpPr>
        <p:spPr>
          <a:xfrm>
            <a:off x="5029200" y="1219200"/>
            <a:ext cx="1905000" cy="646331"/>
          </a:xfrm>
          <a:prstGeom prst="rect">
            <a:avLst/>
          </a:prstGeom>
          <a:noFill/>
        </p:spPr>
        <p:txBody>
          <a:bodyPr wrap="square" rtlCol="0">
            <a:spAutoFit/>
          </a:bodyPr>
          <a:lstStyle/>
          <a:p>
            <a:pPr algn="ctr"/>
            <a:r>
              <a:rPr lang="en-US" sz="3600" b="1" dirty="0" smtClean="0"/>
              <a:t>Cột B</a:t>
            </a:r>
            <a:endParaRPr lang="vi-VN" sz="3600" b="1" dirty="0"/>
          </a:p>
        </p:txBody>
      </p:sp>
      <p:cxnSp>
        <p:nvCxnSpPr>
          <p:cNvPr id="19" name="Straight Connector 18"/>
          <p:cNvCxnSpPr/>
          <p:nvPr/>
        </p:nvCxnSpPr>
        <p:spPr>
          <a:xfrm>
            <a:off x="2714612" y="2428868"/>
            <a:ext cx="2286016" cy="2016000"/>
          </a:xfrm>
          <a:prstGeom prst="line">
            <a:avLst/>
          </a:prstGeom>
        </p:spPr>
        <p:style>
          <a:lnRef idx="2">
            <a:schemeClr val="dk1"/>
          </a:lnRef>
          <a:fillRef idx="0">
            <a:schemeClr val="dk1"/>
          </a:fillRef>
          <a:effectRef idx="1">
            <a:schemeClr val="dk1"/>
          </a:effectRef>
          <a:fontRef idx="minor">
            <a:schemeClr val="tx1"/>
          </a:fontRef>
        </p:style>
      </p:cxnSp>
      <p:cxnSp>
        <p:nvCxnSpPr>
          <p:cNvPr id="21" name="Straight Connector 20"/>
          <p:cNvCxnSpPr/>
          <p:nvPr/>
        </p:nvCxnSpPr>
        <p:spPr>
          <a:xfrm>
            <a:off x="2714612" y="3571876"/>
            <a:ext cx="2214578" cy="1928826"/>
          </a:xfrm>
          <a:prstGeom prst="line">
            <a:avLst/>
          </a:prstGeom>
        </p:spPr>
        <p:style>
          <a:lnRef idx="2">
            <a:schemeClr val="dk1"/>
          </a:lnRef>
          <a:fillRef idx="0">
            <a:schemeClr val="dk1"/>
          </a:fillRef>
          <a:effectRef idx="1">
            <a:schemeClr val="dk1"/>
          </a:effectRef>
          <a:fontRef idx="minor">
            <a:schemeClr val="tx1"/>
          </a:fontRef>
        </p:style>
      </p:cxnSp>
      <p:cxnSp>
        <p:nvCxnSpPr>
          <p:cNvPr id="23" name="Straight Connector 22"/>
          <p:cNvCxnSpPr/>
          <p:nvPr/>
        </p:nvCxnSpPr>
        <p:spPr>
          <a:xfrm flipV="1">
            <a:off x="2714612" y="2571744"/>
            <a:ext cx="2214578" cy="2000264"/>
          </a:xfrm>
          <a:prstGeom prst="line">
            <a:avLst/>
          </a:prstGeom>
        </p:spPr>
        <p:style>
          <a:lnRef idx="2">
            <a:schemeClr val="dk1"/>
          </a:lnRef>
          <a:fillRef idx="0">
            <a:schemeClr val="dk1"/>
          </a:fillRef>
          <a:effectRef idx="1">
            <a:schemeClr val="dk1"/>
          </a:effectRef>
          <a:fontRef idx="minor">
            <a:schemeClr val="tx1"/>
          </a:fontRef>
        </p:style>
      </p:cxnSp>
      <p:cxnSp>
        <p:nvCxnSpPr>
          <p:cNvPr id="25" name="Straight Connector 24"/>
          <p:cNvCxnSpPr/>
          <p:nvPr/>
        </p:nvCxnSpPr>
        <p:spPr>
          <a:xfrm rot="5400000" flipH="1" flipV="1">
            <a:off x="3107521" y="3750471"/>
            <a:ext cx="2071702" cy="1857388"/>
          </a:xfrm>
          <a:prstGeom prst="line">
            <a:avLst/>
          </a:prstGeom>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lide(fromBottom)">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wedge">
                                      <p:cBhvr>
                                        <p:cTn id="12" dur="2000"/>
                                        <p:tgtEl>
                                          <p:spTgt spid="21"/>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barn(inHorizontal)">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wedge">
                                      <p:cBhvr>
                                        <p:cTn id="22" dur="20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1143000"/>
          </a:xfrm>
        </p:spPr>
        <p:txBody>
          <a:bodyPr>
            <a:noAutofit/>
          </a:bodyPr>
          <a:lstStyle/>
          <a:p>
            <a:r>
              <a:rPr lang="en-US" sz="3200" b="1" dirty="0" smtClean="0">
                <a:solidFill>
                  <a:srgbClr val="FF0000"/>
                </a:solidFill>
                <a:latin typeface="Times New Roman" pitchFamily="18" charset="0"/>
                <a:cs typeface="Times New Roman" pitchFamily="18" charset="0"/>
              </a:rPr>
              <a:t>Bài 2: Để sao chép tệp </a:t>
            </a:r>
            <a:r>
              <a:rPr lang="en-US" sz="3200" b="1" i="1" dirty="0" smtClean="0">
                <a:solidFill>
                  <a:srgbClr val="FF0000"/>
                </a:solidFill>
                <a:latin typeface="Times New Roman" pitchFamily="18" charset="0"/>
                <a:cs typeface="Times New Roman" pitchFamily="18" charset="0"/>
              </a:rPr>
              <a:t>đi học.docx </a:t>
            </a:r>
            <a:r>
              <a:rPr lang="en-US" sz="3200" b="1" dirty="0" smtClean="0">
                <a:solidFill>
                  <a:srgbClr val="FF0000"/>
                </a:solidFill>
                <a:latin typeface="Times New Roman" pitchFamily="18" charset="0"/>
                <a:cs typeface="Times New Roman" pitchFamily="18" charset="0"/>
              </a:rPr>
              <a:t>từ thư mục Tổ 1 sang thư mục Tổ 2, bạn nào đã thao tác đúng.</a:t>
            </a:r>
            <a:endParaRPr lang="vi-VN" sz="3200" b="1" dirty="0">
              <a:solidFill>
                <a:srgbClr val="FF0000"/>
              </a:solidFill>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609600" y="1397000"/>
          <a:ext cx="8077200" cy="5080000"/>
        </p:xfrm>
        <a:graphic>
          <a:graphicData uri="http://schemas.openxmlformats.org/drawingml/2006/table">
            <a:tbl>
              <a:tblPr firstRow="1" bandRow="1">
                <a:tableStyleId>{5C22544A-7EE6-4342-B048-85BDC9FD1C3A}</a:tableStyleId>
              </a:tblPr>
              <a:tblGrid>
                <a:gridCol w="4038600"/>
                <a:gridCol w="4038600"/>
              </a:tblGrid>
              <a:tr h="5080000">
                <a:tc>
                  <a:txBody>
                    <a:bodyPr/>
                    <a:lstStyle/>
                    <a:p>
                      <a:pPr algn="ctr">
                        <a:spcBef>
                          <a:spcPts val="1200"/>
                        </a:spcBef>
                        <a:spcAft>
                          <a:spcPts val="1200"/>
                        </a:spcAft>
                      </a:pPr>
                      <a:r>
                        <a:rPr lang="en-US" sz="2800" dirty="0" smtClean="0">
                          <a:solidFill>
                            <a:schemeClr val="tx1"/>
                          </a:solidFill>
                          <a:latin typeface="Times New Roman" pitchFamily="18" charset="0"/>
                          <a:cs typeface="Times New Roman" pitchFamily="18" charset="0"/>
                        </a:rPr>
                        <a:t>An </a:t>
                      </a:r>
                      <a:r>
                        <a:rPr lang="en-US" sz="2800" dirty="0" smtClean="0">
                          <a:solidFill>
                            <a:srgbClr val="FF0000"/>
                          </a:solidFill>
                          <a:latin typeface="Times New Roman" pitchFamily="18" charset="0"/>
                          <a:cs typeface="Times New Roman" pitchFamily="18" charset="0"/>
                        </a:rPr>
                        <a:t>(….)</a:t>
                      </a:r>
                    </a:p>
                    <a:p>
                      <a:pPr>
                        <a:spcBef>
                          <a:spcPts val="300"/>
                        </a:spcBef>
                        <a:spcAft>
                          <a:spcPts val="300"/>
                        </a:spcAft>
                      </a:pPr>
                      <a:r>
                        <a:rPr lang="en-US" sz="2800" b="0" i="1" dirty="0" smtClean="0">
                          <a:solidFill>
                            <a:schemeClr val="tx1"/>
                          </a:solidFill>
                          <a:latin typeface="Times New Roman" pitchFamily="18" charset="0"/>
                          <a:cs typeface="Times New Roman" pitchFamily="18" charset="0"/>
                        </a:rPr>
                        <a:t>Bước</a:t>
                      </a:r>
                      <a:r>
                        <a:rPr lang="en-US" sz="2800" b="0" i="1" baseline="0" dirty="0" smtClean="0">
                          <a:solidFill>
                            <a:schemeClr val="tx1"/>
                          </a:solidFill>
                          <a:latin typeface="Times New Roman" pitchFamily="18" charset="0"/>
                          <a:cs typeface="Times New Roman" pitchFamily="18" charset="0"/>
                        </a:rPr>
                        <a:t> 1</a:t>
                      </a:r>
                      <a:r>
                        <a:rPr lang="en-US" sz="2800" b="0" baseline="0" dirty="0" smtClean="0">
                          <a:solidFill>
                            <a:schemeClr val="tx1"/>
                          </a:solidFill>
                          <a:latin typeface="Times New Roman" pitchFamily="18" charset="0"/>
                          <a:cs typeface="Times New Roman" pitchFamily="18" charset="0"/>
                        </a:rPr>
                        <a:t>: Mở thư mục Tổ 1.</a:t>
                      </a:r>
                    </a:p>
                    <a:p>
                      <a:pPr>
                        <a:spcBef>
                          <a:spcPts val="300"/>
                        </a:spcBef>
                        <a:spcAft>
                          <a:spcPts val="300"/>
                        </a:spcAft>
                      </a:pPr>
                      <a:r>
                        <a:rPr lang="en-US" sz="2800" b="0" i="1" baseline="0" dirty="0" smtClean="0">
                          <a:solidFill>
                            <a:schemeClr val="tx1"/>
                          </a:solidFill>
                          <a:latin typeface="Times New Roman" pitchFamily="18" charset="0"/>
                          <a:cs typeface="Times New Roman" pitchFamily="18" charset="0"/>
                        </a:rPr>
                        <a:t>Bước 2</a:t>
                      </a:r>
                      <a:r>
                        <a:rPr lang="en-US" sz="2800" b="0" baseline="0" dirty="0" smtClean="0">
                          <a:solidFill>
                            <a:schemeClr val="tx1"/>
                          </a:solidFill>
                          <a:latin typeface="Times New Roman" pitchFamily="18" charset="0"/>
                          <a:cs typeface="Times New Roman" pitchFamily="18" charset="0"/>
                        </a:rPr>
                        <a:t>: Nháy nút phải chuột vào tệp </a:t>
                      </a:r>
                      <a:r>
                        <a:rPr lang="en-US" sz="2800" b="0" i="1" baseline="0" dirty="0" smtClean="0">
                          <a:solidFill>
                            <a:schemeClr val="tx1"/>
                          </a:solidFill>
                          <a:latin typeface="Times New Roman" pitchFamily="18" charset="0"/>
                          <a:cs typeface="Times New Roman" pitchFamily="18" charset="0"/>
                        </a:rPr>
                        <a:t>đi học.docx. </a:t>
                      </a:r>
                      <a:r>
                        <a:rPr lang="en-US" sz="2800" b="0" baseline="0" dirty="0" smtClean="0">
                          <a:solidFill>
                            <a:schemeClr val="tx1"/>
                          </a:solidFill>
                          <a:latin typeface="Times New Roman" pitchFamily="18" charset="0"/>
                          <a:cs typeface="Times New Roman" pitchFamily="18" charset="0"/>
                        </a:rPr>
                        <a:t>Chọn Cut</a:t>
                      </a:r>
                    </a:p>
                    <a:p>
                      <a:pPr>
                        <a:spcBef>
                          <a:spcPts val="300"/>
                        </a:spcBef>
                        <a:spcAft>
                          <a:spcPts val="300"/>
                        </a:spcAft>
                      </a:pPr>
                      <a:r>
                        <a:rPr lang="en-US" sz="2800" b="0" i="1" baseline="0" dirty="0" smtClean="0">
                          <a:solidFill>
                            <a:schemeClr val="tx1"/>
                          </a:solidFill>
                          <a:latin typeface="Times New Roman" pitchFamily="18" charset="0"/>
                          <a:cs typeface="Times New Roman" pitchFamily="18" charset="0"/>
                        </a:rPr>
                        <a:t>Bước 3</a:t>
                      </a:r>
                      <a:r>
                        <a:rPr lang="en-US" sz="2800" b="0" baseline="0" dirty="0" smtClean="0">
                          <a:solidFill>
                            <a:schemeClr val="tx1"/>
                          </a:solidFill>
                          <a:latin typeface="Times New Roman" pitchFamily="18" charset="0"/>
                          <a:cs typeface="Times New Roman" pitchFamily="18" charset="0"/>
                        </a:rPr>
                        <a:t>: Mở thư mục Tổ 2</a:t>
                      </a:r>
                    </a:p>
                    <a:p>
                      <a:pPr>
                        <a:spcBef>
                          <a:spcPts val="300"/>
                        </a:spcBef>
                        <a:spcAft>
                          <a:spcPts val="300"/>
                        </a:spcAft>
                      </a:pPr>
                      <a:r>
                        <a:rPr lang="en-US" sz="2800" b="0" i="1" baseline="0" dirty="0" smtClean="0">
                          <a:solidFill>
                            <a:schemeClr val="tx1"/>
                          </a:solidFill>
                          <a:latin typeface="Times New Roman" pitchFamily="18" charset="0"/>
                          <a:cs typeface="Times New Roman" pitchFamily="18" charset="0"/>
                        </a:rPr>
                        <a:t>Bước 4</a:t>
                      </a:r>
                      <a:r>
                        <a:rPr lang="en-US" sz="2800" b="0" baseline="0" dirty="0" smtClean="0">
                          <a:solidFill>
                            <a:schemeClr val="tx1"/>
                          </a:solidFill>
                          <a:latin typeface="Times New Roman" pitchFamily="18" charset="0"/>
                          <a:cs typeface="Times New Roman" pitchFamily="18" charset="0"/>
                        </a:rPr>
                        <a:t>: Nháy nút phải vào vùng trống trên màn hình. Chọn Paste</a:t>
                      </a:r>
                    </a:p>
                    <a:p>
                      <a:pPr>
                        <a:spcBef>
                          <a:spcPts val="300"/>
                        </a:spcBef>
                        <a:spcAft>
                          <a:spcPts val="300"/>
                        </a:spcAft>
                      </a:pPr>
                      <a:endParaRPr lang="vi-VN"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1200"/>
                        </a:spcBef>
                        <a:spcAft>
                          <a:spcPts val="1200"/>
                        </a:spcAft>
                      </a:pPr>
                      <a:r>
                        <a:rPr lang="en-US" sz="2800" dirty="0" smtClean="0">
                          <a:solidFill>
                            <a:schemeClr val="tx1"/>
                          </a:solidFill>
                          <a:latin typeface="Times New Roman" pitchFamily="18" charset="0"/>
                          <a:cs typeface="Times New Roman" pitchFamily="18" charset="0"/>
                        </a:rPr>
                        <a:t>Bình </a:t>
                      </a:r>
                      <a:r>
                        <a:rPr lang="en-US" sz="2800" dirty="0" smtClean="0">
                          <a:solidFill>
                            <a:srgbClr val="FF0000"/>
                          </a:solidFill>
                          <a:latin typeface="Times New Roman" pitchFamily="18" charset="0"/>
                          <a:cs typeface="Times New Roman" pitchFamily="18" charset="0"/>
                        </a:rPr>
                        <a:t>(….)</a:t>
                      </a:r>
                    </a:p>
                    <a:p>
                      <a:pPr>
                        <a:spcBef>
                          <a:spcPts val="300"/>
                        </a:spcBef>
                        <a:spcAft>
                          <a:spcPts val="300"/>
                        </a:spcAft>
                      </a:pPr>
                      <a:r>
                        <a:rPr lang="en-US" sz="2800" b="0" i="1" dirty="0" smtClean="0">
                          <a:solidFill>
                            <a:schemeClr val="tx1"/>
                          </a:solidFill>
                          <a:latin typeface="Times New Roman" pitchFamily="18" charset="0"/>
                          <a:cs typeface="Times New Roman" pitchFamily="18" charset="0"/>
                        </a:rPr>
                        <a:t>Bước</a:t>
                      </a:r>
                      <a:r>
                        <a:rPr lang="en-US" sz="2800" b="0" i="1" baseline="0" dirty="0" smtClean="0">
                          <a:solidFill>
                            <a:schemeClr val="tx1"/>
                          </a:solidFill>
                          <a:latin typeface="Times New Roman" pitchFamily="18" charset="0"/>
                          <a:cs typeface="Times New Roman" pitchFamily="18" charset="0"/>
                        </a:rPr>
                        <a:t> 1</a:t>
                      </a:r>
                      <a:r>
                        <a:rPr lang="en-US" sz="2800" b="0" baseline="0" dirty="0" smtClean="0">
                          <a:solidFill>
                            <a:schemeClr val="tx1"/>
                          </a:solidFill>
                          <a:latin typeface="Times New Roman" pitchFamily="18" charset="0"/>
                          <a:cs typeface="Times New Roman" pitchFamily="18" charset="0"/>
                        </a:rPr>
                        <a:t>: Mở thư mục Tổ 1.</a:t>
                      </a:r>
                    </a:p>
                    <a:p>
                      <a:pPr>
                        <a:spcBef>
                          <a:spcPts val="300"/>
                        </a:spcBef>
                        <a:spcAft>
                          <a:spcPts val="300"/>
                        </a:spcAft>
                      </a:pPr>
                      <a:r>
                        <a:rPr lang="en-US" sz="2800" b="0" i="1" baseline="0" dirty="0" smtClean="0">
                          <a:solidFill>
                            <a:schemeClr val="tx1"/>
                          </a:solidFill>
                          <a:latin typeface="Times New Roman" pitchFamily="18" charset="0"/>
                          <a:cs typeface="Times New Roman" pitchFamily="18" charset="0"/>
                        </a:rPr>
                        <a:t>Bước 2</a:t>
                      </a:r>
                      <a:r>
                        <a:rPr lang="en-US" sz="2800" b="0" baseline="0" dirty="0" smtClean="0">
                          <a:solidFill>
                            <a:schemeClr val="tx1"/>
                          </a:solidFill>
                          <a:latin typeface="Times New Roman" pitchFamily="18" charset="0"/>
                          <a:cs typeface="Times New Roman" pitchFamily="18" charset="0"/>
                        </a:rPr>
                        <a:t>: Nháy nút phải chuột vào tệp </a:t>
                      </a:r>
                      <a:r>
                        <a:rPr lang="en-US" sz="2800" b="0" i="1" baseline="0" dirty="0" smtClean="0">
                          <a:solidFill>
                            <a:schemeClr val="tx1"/>
                          </a:solidFill>
                          <a:latin typeface="Times New Roman" pitchFamily="18" charset="0"/>
                          <a:cs typeface="Times New Roman" pitchFamily="18" charset="0"/>
                        </a:rPr>
                        <a:t>đi học.docx. </a:t>
                      </a:r>
                      <a:r>
                        <a:rPr lang="en-US" sz="2800" b="0" baseline="0" dirty="0" smtClean="0">
                          <a:solidFill>
                            <a:schemeClr val="tx1"/>
                          </a:solidFill>
                          <a:latin typeface="Times New Roman" pitchFamily="18" charset="0"/>
                          <a:cs typeface="Times New Roman" pitchFamily="18" charset="0"/>
                        </a:rPr>
                        <a:t>Chọn Copy</a:t>
                      </a:r>
                    </a:p>
                    <a:p>
                      <a:pPr>
                        <a:spcBef>
                          <a:spcPts val="300"/>
                        </a:spcBef>
                        <a:spcAft>
                          <a:spcPts val="300"/>
                        </a:spcAft>
                      </a:pPr>
                      <a:r>
                        <a:rPr lang="en-US" sz="2800" b="0" i="1" baseline="0" dirty="0" smtClean="0">
                          <a:solidFill>
                            <a:schemeClr val="tx1"/>
                          </a:solidFill>
                          <a:latin typeface="Times New Roman" pitchFamily="18" charset="0"/>
                          <a:cs typeface="Times New Roman" pitchFamily="18" charset="0"/>
                        </a:rPr>
                        <a:t>Bước 3</a:t>
                      </a:r>
                      <a:r>
                        <a:rPr lang="en-US" sz="2800" b="0" baseline="0" dirty="0" smtClean="0">
                          <a:solidFill>
                            <a:schemeClr val="tx1"/>
                          </a:solidFill>
                          <a:latin typeface="Times New Roman" pitchFamily="18" charset="0"/>
                          <a:cs typeface="Times New Roman" pitchFamily="18" charset="0"/>
                        </a:rPr>
                        <a:t>: Mở thư mục Tổ 2</a:t>
                      </a:r>
                    </a:p>
                    <a:p>
                      <a:pPr>
                        <a:spcBef>
                          <a:spcPts val="300"/>
                        </a:spcBef>
                        <a:spcAft>
                          <a:spcPts val="300"/>
                        </a:spcAft>
                      </a:pPr>
                      <a:r>
                        <a:rPr lang="en-US" sz="2800" b="0" i="1" baseline="0" dirty="0" smtClean="0">
                          <a:solidFill>
                            <a:schemeClr val="tx1"/>
                          </a:solidFill>
                          <a:latin typeface="Times New Roman" pitchFamily="18" charset="0"/>
                          <a:cs typeface="Times New Roman" pitchFamily="18" charset="0"/>
                        </a:rPr>
                        <a:t>Bước 4</a:t>
                      </a:r>
                      <a:r>
                        <a:rPr lang="en-US" sz="2800" b="0" baseline="0" dirty="0" smtClean="0">
                          <a:solidFill>
                            <a:schemeClr val="tx1"/>
                          </a:solidFill>
                          <a:latin typeface="Times New Roman" pitchFamily="18" charset="0"/>
                          <a:cs typeface="Times New Roman" pitchFamily="18" charset="0"/>
                        </a:rPr>
                        <a:t>: Nháy nút phải vào vùng trống trên màn hình. Chọn Paste</a:t>
                      </a:r>
                    </a:p>
                    <a:p>
                      <a:pPr>
                        <a:spcBef>
                          <a:spcPts val="300"/>
                        </a:spcBef>
                        <a:spcAft>
                          <a:spcPts val="300"/>
                        </a:spcAft>
                      </a:pPr>
                      <a:endParaRPr lang="vi-VN" sz="2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1143000"/>
          </a:xfrm>
        </p:spPr>
        <p:txBody>
          <a:bodyPr>
            <a:noAutofit/>
          </a:bodyPr>
          <a:lstStyle/>
          <a:p>
            <a:r>
              <a:rPr lang="en-US" sz="3200" b="1" dirty="0" smtClean="0">
                <a:solidFill>
                  <a:srgbClr val="FF0000"/>
                </a:solidFill>
                <a:latin typeface="Times New Roman" pitchFamily="18" charset="0"/>
                <a:cs typeface="Times New Roman" pitchFamily="18" charset="0"/>
              </a:rPr>
              <a:t>Bài 2: Để sao chép tệp </a:t>
            </a:r>
            <a:r>
              <a:rPr lang="en-US" sz="3200" b="1" i="1" dirty="0" smtClean="0">
                <a:solidFill>
                  <a:srgbClr val="FF0000"/>
                </a:solidFill>
                <a:latin typeface="Times New Roman" pitchFamily="18" charset="0"/>
                <a:cs typeface="Times New Roman" pitchFamily="18" charset="0"/>
              </a:rPr>
              <a:t>đi học.docx </a:t>
            </a:r>
            <a:r>
              <a:rPr lang="en-US" sz="3200" b="1" dirty="0" smtClean="0">
                <a:solidFill>
                  <a:srgbClr val="FF0000"/>
                </a:solidFill>
                <a:latin typeface="Times New Roman" pitchFamily="18" charset="0"/>
                <a:cs typeface="Times New Roman" pitchFamily="18" charset="0"/>
              </a:rPr>
              <a:t>từ thư mục Tổ 1 sang thư mục Tổ 2, bạn nào đã thao tác đúng.</a:t>
            </a:r>
            <a:endParaRPr lang="vi-VN" sz="3200" b="1" dirty="0">
              <a:solidFill>
                <a:srgbClr val="FF0000"/>
              </a:solidFill>
              <a:latin typeface="Times New Roman" pitchFamily="18" charset="0"/>
              <a:cs typeface="Times New Roman" pitchFamily="18" charset="0"/>
            </a:endParaRPr>
          </a:p>
        </p:txBody>
      </p:sp>
      <p:graphicFrame>
        <p:nvGraphicFramePr>
          <p:cNvPr id="4" name="Table 3"/>
          <p:cNvGraphicFramePr>
            <a:graphicFrameLocks noGrp="1"/>
          </p:cNvGraphicFramePr>
          <p:nvPr/>
        </p:nvGraphicFramePr>
        <p:xfrm>
          <a:off x="609600" y="1397000"/>
          <a:ext cx="8077200" cy="5080000"/>
        </p:xfrm>
        <a:graphic>
          <a:graphicData uri="http://schemas.openxmlformats.org/drawingml/2006/table">
            <a:tbl>
              <a:tblPr firstRow="1" bandRow="1">
                <a:tableStyleId>{5C22544A-7EE6-4342-B048-85BDC9FD1C3A}</a:tableStyleId>
              </a:tblPr>
              <a:tblGrid>
                <a:gridCol w="4038600"/>
                <a:gridCol w="4038600"/>
              </a:tblGrid>
              <a:tr h="5080000">
                <a:tc>
                  <a:txBody>
                    <a:bodyPr/>
                    <a:lstStyle/>
                    <a:p>
                      <a:pPr algn="ctr">
                        <a:spcBef>
                          <a:spcPts val="1200"/>
                        </a:spcBef>
                        <a:spcAft>
                          <a:spcPts val="1200"/>
                        </a:spcAft>
                      </a:pPr>
                      <a:r>
                        <a:rPr lang="en-US" sz="2800" dirty="0" smtClean="0">
                          <a:solidFill>
                            <a:schemeClr val="tx1"/>
                          </a:solidFill>
                          <a:latin typeface="Times New Roman" pitchFamily="18" charset="0"/>
                          <a:cs typeface="Times New Roman" pitchFamily="18" charset="0"/>
                        </a:rPr>
                        <a:t>An </a:t>
                      </a:r>
                      <a:r>
                        <a:rPr lang="en-US" sz="2800" dirty="0" smtClean="0">
                          <a:solidFill>
                            <a:srgbClr val="FF0000"/>
                          </a:solidFill>
                          <a:latin typeface="Times New Roman" pitchFamily="18" charset="0"/>
                          <a:cs typeface="Times New Roman" pitchFamily="18" charset="0"/>
                        </a:rPr>
                        <a:t>(Sai)</a:t>
                      </a:r>
                    </a:p>
                    <a:p>
                      <a:pPr>
                        <a:spcBef>
                          <a:spcPts val="300"/>
                        </a:spcBef>
                        <a:spcAft>
                          <a:spcPts val="300"/>
                        </a:spcAft>
                      </a:pPr>
                      <a:r>
                        <a:rPr lang="en-US" sz="2800" b="0" i="1" dirty="0" smtClean="0">
                          <a:solidFill>
                            <a:schemeClr val="tx1"/>
                          </a:solidFill>
                          <a:latin typeface="Times New Roman" pitchFamily="18" charset="0"/>
                          <a:cs typeface="Times New Roman" pitchFamily="18" charset="0"/>
                        </a:rPr>
                        <a:t>Bước</a:t>
                      </a:r>
                      <a:r>
                        <a:rPr lang="en-US" sz="2800" b="0" i="1" baseline="0" dirty="0" smtClean="0">
                          <a:solidFill>
                            <a:schemeClr val="tx1"/>
                          </a:solidFill>
                          <a:latin typeface="Times New Roman" pitchFamily="18" charset="0"/>
                          <a:cs typeface="Times New Roman" pitchFamily="18" charset="0"/>
                        </a:rPr>
                        <a:t> 1</a:t>
                      </a:r>
                      <a:r>
                        <a:rPr lang="en-US" sz="2800" b="0" baseline="0" dirty="0" smtClean="0">
                          <a:solidFill>
                            <a:schemeClr val="tx1"/>
                          </a:solidFill>
                          <a:latin typeface="Times New Roman" pitchFamily="18" charset="0"/>
                          <a:cs typeface="Times New Roman" pitchFamily="18" charset="0"/>
                        </a:rPr>
                        <a:t>: Mở thư mục Tổ 1.</a:t>
                      </a:r>
                    </a:p>
                    <a:p>
                      <a:pPr>
                        <a:spcBef>
                          <a:spcPts val="300"/>
                        </a:spcBef>
                        <a:spcAft>
                          <a:spcPts val="300"/>
                        </a:spcAft>
                      </a:pPr>
                      <a:r>
                        <a:rPr lang="en-US" sz="2800" b="0" i="1" baseline="0" dirty="0" smtClean="0">
                          <a:solidFill>
                            <a:schemeClr val="tx1"/>
                          </a:solidFill>
                          <a:latin typeface="Times New Roman" pitchFamily="18" charset="0"/>
                          <a:cs typeface="Times New Roman" pitchFamily="18" charset="0"/>
                        </a:rPr>
                        <a:t>Bước 2</a:t>
                      </a:r>
                      <a:r>
                        <a:rPr lang="en-US" sz="2800" b="0" baseline="0" dirty="0" smtClean="0">
                          <a:solidFill>
                            <a:schemeClr val="tx1"/>
                          </a:solidFill>
                          <a:latin typeface="Times New Roman" pitchFamily="18" charset="0"/>
                          <a:cs typeface="Times New Roman" pitchFamily="18" charset="0"/>
                        </a:rPr>
                        <a:t>: Nháy nút phải chuột vào tệp </a:t>
                      </a:r>
                      <a:r>
                        <a:rPr lang="en-US" sz="2800" b="0" i="1" baseline="0" dirty="0" smtClean="0">
                          <a:solidFill>
                            <a:schemeClr val="tx1"/>
                          </a:solidFill>
                          <a:latin typeface="Times New Roman" pitchFamily="18" charset="0"/>
                          <a:cs typeface="Times New Roman" pitchFamily="18" charset="0"/>
                        </a:rPr>
                        <a:t>đi học.docx. </a:t>
                      </a:r>
                      <a:r>
                        <a:rPr lang="en-US" sz="2800" b="0" baseline="0" dirty="0" smtClean="0">
                          <a:solidFill>
                            <a:schemeClr val="tx1"/>
                          </a:solidFill>
                          <a:latin typeface="Times New Roman" pitchFamily="18" charset="0"/>
                          <a:cs typeface="Times New Roman" pitchFamily="18" charset="0"/>
                        </a:rPr>
                        <a:t>Chọn Cut</a:t>
                      </a:r>
                    </a:p>
                    <a:p>
                      <a:pPr>
                        <a:spcBef>
                          <a:spcPts val="300"/>
                        </a:spcBef>
                        <a:spcAft>
                          <a:spcPts val="300"/>
                        </a:spcAft>
                      </a:pPr>
                      <a:r>
                        <a:rPr lang="en-US" sz="2800" b="0" i="1" baseline="0" dirty="0" smtClean="0">
                          <a:solidFill>
                            <a:schemeClr val="tx1"/>
                          </a:solidFill>
                          <a:latin typeface="Times New Roman" pitchFamily="18" charset="0"/>
                          <a:cs typeface="Times New Roman" pitchFamily="18" charset="0"/>
                        </a:rPr>
                        <a:t>Bước 3</a:t>
                      </a:r>
                      <a:r>
                        <a:rPr lang="en-US" sz="2800" b="0" baseline="0" dirty="0" smtClean="0">
                          <a:solidFill>
                            <a:schemeClr val="tx1"/>
                          </a:solidFill>
                          <a:latin typeface="Times New Roman" pitchFamily="18" charset="0"/>
                          <a:cs typeface="Times New Roman" pitchFamily="18" charset="0"/>
                        </a:rPr>
                        <a:t>: Mở thư mục Tổ 2</a:t>
                      </a:r>
                    </a:p>
                    <a:p>
                      <a:pPr>
                        <a:spcBef>
                          <a:spcPts val="300"/>
                        </a:spcBef>
                        <a:spcAft>
                          <a:spcPts val="300"/>
                        </a:spcAft>
                      </a:pPr>
                      <a:r>
                        <a:rPr lang="en-US" sz="2800" b="0" i="1" baseline="0" dirty="0" smtClean="0">
                          <a:solidFill>
                            <a:schemeClr val="tx1"/>
                          </a:solidFill>
                          <a:latin typeface="Times New Roman" pitchFamily="18" charset="0"/>
                          <a:cs typeface="Times New Roman" pitchFamily="18" charset="0"/>
                        </a:rPr>
                        <a:t>Bước 4</a:t>
                      </a:r>
                      <a:r>
                        <a:rPr lang="en-US" sz="2800" b="0" baseline="0" dirty="0" smtClean="0">
                          <a:solidFill>
                            <a:schemeClr val="tx1"/>
                          </a:solidFill>
                          <a:latin typeface="Times New Roman" pitchFamily="18" charset="0"/>
                          <a:cs typeface="Times New Roman" pitchFamily="18" charset="0"/>
                        </a:rPr>
                        <a:t>: Nháy nút phải vào vùng trống trên màn hình. Chọn Paste</a:t>
                      </a:r>
                    </a:p>
                    <a:p>
                      <a:pPr>
                        <a:spcBef>
                          <a:spcPts val="300"/>
                        </a:spcBef>
                        <a:spcAft>
                          <a:spcPts val="300"/>
                        </a:spcAft>
                      </a:pPr>
                      <a:endParaRPr lang="vi-VN" b="0" dirty="0">
                        <a:solidFill>
                          <a:schemeClr val="tx1"/>
                        </a:solidFill>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Bef>
                          <a:spcPts val="1200"/>
                        </a:spcBef>
                        <a:spcAft>
                          <a:spcPts val="1200"/>
                        </a:spcAft>
                      </a:pPr>
                      <a:r>
                        <a:rPr lang="en-US" sz="2800" dirty="0" smtClean="0">
                          <a:solidFill>
                            <a:schemeClr val="tx1"/>
                          </a:solidFill>
                          <a:latin typeface="Times New Roman" pitchFamily="18" charset="0"/>
                          <a:cs typeface="Times New Roman" pitchFamily="18" charset="0"/>
                        </a:rPr>
                        <a:t>Bình </a:t>
                      </a:r>
                      <a:r>
                        <a:rPr lang="en-US" sz="2800" dirty="0" smtClean="0">
                          <a:solidFill>
                            <a:srgbClr val="FF0000"/>
                          </a:solidFill>
                          <a:latin typeface="Times New Roman" pitchFamily="18" charset="0"/>
                          <a:cs typeface="Times New Roman" pitchFamily="18" charset="0"/>
                        </a:rPr>
                        <a:t>(Đúng)</a:t>
                      </a:r>
                    </a:p>
                    <a:p>
                      <a:pPr>
                        <a:spcBef>
                          <a:spcPts val="300"/>
                        </a:spcBef>
                        <a:spcAft>
                          <a:spcPts val="300"/>
                        </a:spcAft>
                      </a:pPr>
                      <a:r>
                        <a:rPr lang="en-US" sz="2800" b="0" i="1" dirty="0" smtClean="0">
                          <a:solidFill>
                            <a:schemeClr val="tx1"/>
                          </a:solidFill>
                          <a:latin typeface="Times New Roman" pitchFamily="18" charset="0"/>
                          <a:cs typeface="Times New Roman" pitchFamily="18" charset="0"/>
                        </a:rPr>
                        <a:t>Bước</a:t>
                      </a:r>
                      <a:r>
                        <a:rPr lang="en-US" sz="2800" b="0" i="1" baseline="0" dirty="0" smtClean="0">
                          <a:solidFill>
                            <a:schemeClr val="tx1"/>
                          </a:solidFill>
                          <a:latin typeface="Times New Roman" pitchFamily="18" charset="0"/>
                          <a:cs typeface="Times New Roman" pitchFamily="18" charset="0"/>
                        </a:rPr>
                        <a:t> 1</a:t>
                      </a:r>
                      <a:r>
                        <a:rPr lang="en-US" sz="2800" b="0" baseline="0" dirty="0" smtClean="0">
                          <a:solidFill>
                            <a:schemeClr val="tx1"/>
                          </a:solidFill>
                          <a:latin typeface="Times New Roman" pitchFamily="18" charset="0"/>
                          <a:cs typeface="Times New Roman" pitchFamily="18" charset="0"/>
                        </a:rPr>
                        <a:t>: Mở thư mục Tổ 1.</a:t>
                      </a:r>
                    </a:p>
                    <a:p>
                      <a:pPr>
                        <a:spcBef>
                          <a:spcPts val="300"/>
                        </a:spcBef>
                        <a:spcAft>
                          <a:spcPts val="300"/>
                        </a:spcAft>
                      </a:pPr>
                      <a:r>
                        <a:rPr lang="en-US" sz="2800" b="0" i="1" baseline="0" dirty="0" smtClean="0">
                          <a:solidFill>
                            <a:schemeClr val="tx1"/>
                          </a:solidFill>
                          <a:latin typeface="Times New Roman" pitchFamily="18" charset="0"/>
                          <a:cs typeface="Times New Roman" pitchFamily="18" charset="0"/>
                        </a:rPr>
                        <a:t>Bước 2</a:t>
                      </a:r>
                      <a:r>
                        <a:rPr lang="en-US" sz="2800" b="0" baseline="0" dirty="0" smtClean="0">
                          <a:solidFill>
                            <a:schemeClr val="tx1"/>
                          </a:solidFill>
                          <a:latin typeface="Times New Roman" pitchFamily="18" charset="0"/>
                          <a:cs typeface="Times New Roman" pitchFamily="18" charset="0"/>
                        </a:rPr>
                        <a:t>: Nháy nút phải chuột vào tệp </a:t>
                      </a:r>
                      <a:r>
                        <a:rPr lang="en-US" sz="2800" b="0" i="1" baseline="0" dirty="0" smtClean="0">
                          <a:solidFill>
                            <a:schemeClr val="tx1"/>
                          </a:solidFill>
                          <a:latin typeface="Times New Roman" pitchFamily="18" charset="0"/>
                          <a:cs typeface="Times New Roman" pitchFamily="18" charset="0"/>
                        </a:rPr>
                        <a:t>đi học.docx. </a:t>
                      </a:r>
                      <a:r>
                        <a:rPr lang="en-US" sz="2800" b="0" baseline="0" dirty="0" smtClean="0">
                          <a:solidFill>
                            <a:schemeClr val="tx1"/>
                          </a:solidFill>
                          <a:latin typeface="Times New Roman" pitchFamily="18" charset="0"/>
                          <a:cs typeface="Times New Roman" pitchFamily="18" charset="0"/>
                        </a:rPr>
                        <a:t>Chọn Copy</a:t>
                      </a:r>
                    </a:p>
                    <a:p>
                      <a:pPr>
                        <a:spcBef>
                          <a:spcPts val="300"/>
                        </a:spcBef>
                        <a:spcAft>
                          <a:spcPts val="300"/>
                        </a:spcAft>
                      </a:pPr>
                      <a:r>
                        <a:rPr lang="en-US" sz="2800" b="0" i="1" baseline="0" dirty="0" smtClean="0">
                          <a:solidFill>
                            <a:schemeClr val="tx1"/>
                          </a:solidFill>
                          <a:latin typeface="Times New Roman" pitchFamily="18" charset="0"/>
                          <a:cs typeface="Times New Roman" pitchFamily="18" charset="0"/>
                        </a:rPr>
                        <a:t>Bước 3</a:t>
                      </a:r>
                      <a:r>
                        <a:rPr lang="en-US" sz="2800" b="0" baseline="0" dirty="0" smtClean="0">
                          <a:solidFill>
                            <a:schemeClr val="tx1"/>
                          </a:solidFill>
                          <a:latin typeface="Times New Roman" pitchFamily="18" charset="0"/>
                          <a:cs typeface="Times New Roman" pitchFamily="18" charset="0"/>
                        </a:rPr>
                        <a:t>: Mở thư mục Tổ 2</a:t>
                      </a:r>
                    </a:p>
                    <a:p>
                      <a:pPr>
                        <a:spcBef>
                          <a:spcPts val="300"/>
                        </a:spcBef>
                        <a:spcAft>
                          <a:spcPts val="300"/>
                        </a:spcAft>
                      </a:pPr>
                      <a:r>
                        <a:rPr lang="en-US" sz="2800" b="0" i="1" baseline="0" dirty="0" smtClean="0">
                          <a:solidFill>
                            <a:schemeClr val="tx1"/>
                          </a:solidFill>
                          <a:latin typeface="Times New Roman" pitchFamily="18" charset="0"/>
                          <a:cs typeface="Times New Roman" pitchFamily="18" charset="0"/>
                        </a:rPr>
                        <a:t>Bước 4</a:t>
                      </a:r>
                      <a:r>
                        <a:rPr lang="en-US" sz="2800" b="0" baseline="0" dirty="0" smtClean="0">
                          <a:solidFill>
                            <a:schemeClr val="tx1"/>
                          </a:solidFill>
                          <a:latin typeface="Times New Roman" pitchFamily="18" charset="0"/>
                          <a:cs typeface="Times New Roman" pitchFamily="18" charset="0"/>
                        </a:rPr>
                        <a:t>: Nháy nút phải vào vùng trống trên màn hình. Chọn Paste</a:t>
                      </a:r>
                    </a:p>
                    <a:p>
                      <a:pPr>
                        <a:spcBef>
                          <a:spcPts val="300"/>
                        </a:spcBef>
                        <a:spcAft>
                          <a:spcPts val="300"/>
                        </a:spcAft>
                      </a:pPr>
                      <a:endParaRPr lang="vi-VN" sz="2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 - &amp;quot;BÀI 4: CÁC THAO TÁC VỚI TỆP&amp;#x0D;&amp;#x0A;&amp;quot;&quot;/&gt;&lt;property id=&quot;20307&quot; value=&quot;258&quot;/&gt;&lt;/object&gt;&lt;object type=&quot;3&quot; unique_id=&quot;10189&quot;&gt;&lt;property id=&quot;20148&quot; value=&quot;5&quot;/&gt;&lt;property id=&quot;20300&quot; value=&quot;Slide 3 - &amp;quot;Câu 1: em hãy nối cột A với ý đúng ở cột B&amp;quot;&quot;/&gt;&lt;property id=&quot;20307&quot; value=&quot;273&quot;/&gt;&lt;/object&gt;&lt;object type=&quot;3&quot; unique_id=&quot;10190&quot;&gt;&lt;property id=&quot;20148&quot; value=&quot;5&quot;/&gt;&lt;property id=&quot;20300&quot; value=&quot;Slide 4 - &amp;quot;Bài 2: Để sao chép tệp đi học.docx từ thư mục Tổ 1 sang thư mục Tổ 2, bạn nào đã thao tác đúng.&amp;quot;&quot;/&gt;&lt;property id=&quot;20307&quot; value=&quot;274&quot;/&gt;&lt;/object&gt;&lt;object type=&quot;3&quot; unique_id=&quot;10202&quot;&gt;&lt;property id=&quot;20148&quot; value=&quot;5&quot;/&gt;&lt;property id=&quot;20300&quot; value=&quot;Slide 1&quot;/&gt;&lt;property id=&quot;20307&quot; value=&quot;275&quot;/&gt;&lt;/object&gt;&lt;object type=&quot;3&quot; unique_id=&quot;10239&quot;&gt;&lt;property id=&quot;20148&quot; value=&quot;5&quot;/&gt;&lt;property id=&quot;20300&quot; value=&quot;Slide 5 - &amp;quot;Bài 2: Để sao chép tệp đi học.docx từ thư mục Tổ 1 sang thư mục Tổ 2, bạn nào đã thao tác đúng.&amp;quot;&quot;/&gt;&lt;property id=&quot;20307&quot; value=&quot;276&quot;/&gt;&lt;/object&gt;&lt;object type=&quot;3&quot; unique_id=&quot;10261&quot;&gt;&lt;property id=&quot;20148&quot; value=&quot;5&quot;/&gt;&lt;property id=&quot;20300&quot; value=&quot;Slide 6&quot;/&gt;&lt;property id=&quot;20307&quot; value=&quot;277&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1016</TotalTime>
  <Words>598</Words>
  <Application>Microsoft Office PowerPoint</Application>
  <PresentationFormat>On-screen Show (4:3)</PresentationFormat>
  <Paragraphs>72</Paragraphs>
  <Slides>13</Slides>
  <Notes>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BÀI 4: CÁC THAO TÁC VỚI TỆP </vt:lpstr>
      <vt:lpstr>1. Đổi tên (Rename) tệp</vt:lpstr>
      <vt:lpstr>2. Sao chép (Copy) tệp</vt:lpstr>
      <vt:lpstr>4. Xóa (Delete) tệp</vt:lpstr>
      <vt:lpstr>BÀI 4: CÁC THAO TÁC VỚI TỆP </vt:lpstr>
      <vt:lpstr>Câu 1: em hãy nối cột A với ý đúng ở cột B</vt:lpstr>
      <vt:lpstr>Bài 2: Để sao chép tệp đi học.docx từ thư mục Tổ 1 sang thư mục Tổ 2, bạn nào đã thao tác đúng.</vt:lpstr>
      <vt:lpstr>Bài 2: Để sao chép tệp đi học.docx từ thư mục Tổ 1 sang thư mục Tổ 2, bạn nào đã thao tác đúng.</vt:lpstr>
      <vt:lpstr>Mở rộng</vt:lpstr>
      <vt:lpstr>Mở rộng</vt:lpstr>
      <vt:lpstr>Ghi nhớ</vt:lpstr>
      <vt:lpstr>Slide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 THƯ ĐIỆN TỬ</dc:title>
  <dc:creator>User</dc:creator>
  <cp:lastModifiedBy>Windows User</cp:lastModifiedBy>
  <cp:revision>119</cp:revision>
  <dcterms:created xsi:type="dcterms:W3CDTF">2017-09-12T01:40:07Z</dcterms:created>
  <dcterms:modified xsi:type="dcterms:W3CDTF">2021-09-03T07:48:00Z</dcterms:modified>
</cp:coreProperties>
</file>